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73" r:id="rId3"/>
    <p:sldId id="374" r:id="rId4"/>
    <p:sldId id="371" r:id="rId5"/>
    <p:sldId id="372" r:id="rId6"/>
    <p:sldId id="375" r:id="rId7"/>
    <p:sldId id="377" r:id="rId8"/>
    <p:sldId id="378" r:id="rId9"/>
    <p:sldId id="379" r:id="rId10"/>
    <p:sldId id="380" r:id="rId11"/>
    <p:sldId id="392" r:id="rId12"/>
    <p:sldId id="365" r:id="rId13"/>
    <p:sldId id="381" r:id="rId14"/>
    <p:sldId id="384" r:id="rId15"/>
    <p:sldId id="382" r:id="rId16"/>
    <p:sldId id="385" r:id="rId17"/>
    <p:sldId id="386" r:id="rId18"/>
    <p:sldId id="387" r:id="rId19"/>
    <p:sldId id="390" r:id="rId20"/>
    <p:sldId id="388" r:id="rId21"/>
    <p:sldId id="389" r:id="rId22"/>
    <p:sldId id="369" r:id="rId23"/>
    <p:sldId id="370" r:id="rId24"/>
    <p:sldId id="368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7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Styl s motivem 2 – zvýraznění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Styl s motivem 2 – zvýraznění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 s motivem 2 – zvýraznění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7" autoAdjust="0"/>
    <p:restoredTop sz="94150" autoAdjust="0"/>
  </p:normalViewPr>
  <p:slideViewPr>
    <p:cSldViewPr snapToGrid="0">
      <p:cViewPr varScale="1">
        <p:scale>
          <a:sx n="105" d="100"/>
          <a:sy n="105" d="100"/>
        </p:scale>
        <p:origin x="8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CBE9ED-71C7-4BD8-B2B0-486235BCA88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18DF6825-BC0B-4606-AD07-63A9E376026D}">
      <dgm:prSet custT="1"/>
      <dgm:spPr/>
      <dgm:t>
        <a:bodyPr/>
        <a:lstStyle/>
        <a:p>
          <a:pPr algn="ctr">
            <a:spcBef>
              <a:spcPts val="1200"/>
            </a:spcBef>
            <a:spcAft>
              <a:spcPts val="0"/>
            </a:spcAft>
          </a:pPr>
          <a:r>
            <a:rPr lang="cs-CZ" sz="4000" dirty="0">
              <a:latin typeface="Calibri" panose="020F0502020204030204" pitchFamily="34" charset="0"/>
              <a:cs typeface="Calibri" panose="020F0502020204030204" pitchFamily="34" charset="0"/>
            </a:rPr>
            <a:t>Ing. Markéta Mikešová</a:t>
          </a:r>
        </a:p>
      </dgm:t>
    </dgm:pt>
    <dgm:pt modelId="{BC66F5E1-2953-43A0-9B0C-F9F239C3C4C5}" type="parTrans" cxnId="{F10E91FC-4826-42D2-BB4E-B27850E0FDDC}">
      <dgm:prSet/>
      <dgm:spPr/>
      <dgm:t>
        <a:bodyPr/>
        <a:lstStyle/>
        <a:p>
          <a:endParaRPr lang="cs-CZ"/>
        </a:p>
      </dgm:t>
    </dgm:pt>
    <dgm:pt modelId="{57CC947C-4DF6-481F-9FD4-6CBD153FA2B9}" type="sibTrans" cxnId="{F10E91FC-4826-42D2-BB4E-B27850E0FDDC}">
      <dgm:prSet/>
      <dgm:spPr/>
      <dgm:t>
        <a:bodyPr/>
        <a:lstStyle/>
        <a:p>
          <a:endParaRPr lang="cs-CZ"/>
        </a:p>
      </dgm:t>
    </dgm:pt>
    <dgm:pt modelId="{42E62080-605B-4CDC-92F1-BB57E7123D2A}">
      <dgm:prSet custT="1"/>
      <dgm:spPr/>
      <dgm:t>
        <a:bodyPr/>
        <a:lstStyle/>
        <a:p>
          <a:pPr algn="ctr">
            <a:spcBef>
              <a:spcPts val="1200"/>
            </a:spcBef>
            <a:spcAft>
              <a:spcPts val="0"/>
            </a:spcAft>
          </a:pPr>
          <a:r>
            <a:rPr lang="cs-CZ" sz="4000" dirty="0">
              <a:latin typeface="Calibri" panose="020F0502020204030204" pitchFamily="34" charset="0"/>
              <a:cs typeface="Calibri" panose="020F0502020204030204" pitchFamily="34" charset="0"/>
            </a:rPr>
            <a:t>Ing. Ivana Turinská</a:t>
          </a:r>
        </a:p>
      </dgm:t>
    </dgm:pt>
    <dgm:pt modelId="{2B1AF38C-F8A4-4B68-85D7-57E9EEFCC46B}" type="parTrans" cxnId="{7F460798-089D-4288-A540-A411973A5518}">
      <dgm:prSet/>
      <dgm:spPr/>
      <dgm:t>
        <a:bodyPr/>
        <a:lstStyle/>
        <a:p>
          <a:endParaRPr lang="cs-CZ"/>
        </a:p>
      </dgm:t>
    </dgm:pt>
    <dgm:pt modelId="{61FDF93D-EE8E-4E3D-86A3-C0DF32E7FDC7}" type="sibTrans" cxnId="{7F460798-089D-4288-A540-A411973A5518}">
      <dgm:prSet/>
      <dgm:spPr/>
      <dgm:t>
        <a:bodyPr/>
        <a:lstStyle/>
        <a:p>
          <a:endParaRPr lang="cs-CZ"/>
        </a:p>
      </dgm:t>
    </dgm:pt>
    <dgm:pt modelId="{8A32B25D-8403-4DD5-9A5C-1DB3485345BD}" type="pres">
      <dgm:prSet presAssocID="{F4CBE9ED-71C7-4BD8-B2B0-486235BCA880}" presName="linearFlow" presStyleCnt="0">
        <dgm:presLayoutVars>
          <dgm:dir/>
          <dgm:resizeHandles val="exact"/>
        </dgm:presLayoutVars>
      </dgm:prSet>
      <dgm:spPr/>
    </dgm:pt>
    <dgm:pt modelId="{3E62CC1A-BF27-4F55-8328-DFE9E611D103}" type="pres">
      <dgm:prSet presAssocID="{18DF6825-BC0B-4606-AD07-63A9E376026D}" presName="composite" presStyleCnt="0"/>
      <dgm:spPr/>
    </dgm:pt>
    <dgm:pt modelId="{109116E4-8C11-4D64-967C-2DDD484542A0}" type="pres">
      <dgm:prSet presAssocID="{18DF6825-BC0B-4606-AD07-63A9E376026D}" presName="imgShp" presStyleLbl="fgImgPlace1" presStyleIdx="0" presStyleCnt="2"/>
      <dgm:spPr/>
    </dgm:pt>
    <dgm:pt modelId="{5C5B9DDB-821A-4163-9D10-F75CCE3634B4}" type="pres">
      <dgm:prSet presAssocID="{18DF6825-BC0B-4606-AD07-63A9E376026D}" presName="txShp" presStyleLbl="node1" presStyleIdx="0" presStyleCnt="2">
        <dgm:presLayoutVars>
          <dgm:bulletEnabled val="1"/>
        </dgm:presLayoutVars>
      </dgm:prSet>
      <dgm:spPr/>
    </dgm:pt>
    <dgm:pt modelId="{28EE53F9-E0BE-4621-A12F-B8EC76013D83}" type="pres">
      <dgm:prSet presAssocID="{57CC947C-4DF6-481F-9FD4-6CBD153FA2B9}" presName="spacing" presStyleCnt="0"/>
      <dgm:spPr/>
    </dgm:pt>
    <dgm:pt modelId="{4423CC09-53DA-4E3A-BDC9-47508EDC5084}" type="pres">
      <dgm:prSet presAssocID="{42E62080-605B-4CDC-92F1-BB57E7123D2A}" presName="composite" presStyleCnt="0"/>
      <dgm:spPr/>
    </dgm:pt>
    <dgm:pt modelId="{866EE79F-C711-4847-A172-84C35D3B0535}" type="pres">
      <dgm:prSet presAssocID="{42E62080-605B-4CDC-92F1-BB57E7123D2A}" presName="imgShp" presStyleLbl="fgImgPlace1" presStyleIdx="1" presStyleCnt="2"/>
      <dgm:spPr/>
    </dgm:pt>
    <dgm:pt modelId="{6EC754E9-75C7-483B-9C6F-8411F0D266AD}" type="pres">
      <dgm:prSet presAssocID="{42E62080-605B-4CDC-92F1-BB57E7123D2A}" presName="txShp" presStyleLbl="node1" presStyleIdx="1" presStyleCnt="2">
        <dgm:presLayoutVars>
          <dgm:bulletEnabled val="1"/>
        </dgm:presLayoutVars>
      </dgm:prSet>
      <dgm:spPr/>
    </dgm:pt>
  </dgm:ptLst>
  <dgm:cxnLst>
    <dgm:cxn modelId="{28854110-77E4-4C84-AA18-5EECA3A870B4}" type="presOf" srcId="{18DF6825-BC0B-4606-AD07-63A9E376026D}" destId="{5C5B9DDB-821A-4163-9D10-F75CCE3634B4}" srcOrd="0" destOrd="0" presId="urn:microsoft.com/office/officeart/2005/8/layout/vList3"/>
    <dgm:cxn modelId="{070BE71A-B365-4E97-9DF1-887997D029B1}" type="presOf" srcId="{F4CBE9ED-71C7-4BD8-B2B0-486235BCA880}" destId="{8A32B25D-8403-4DD5-9A5C-1DB3485345BD}" srcOrd="0" destOrd="0" presId="urn:microsoft.com/office/officeart/2005/8/layout/vList3"/>
    <dgm:cxn modelId="{955B8753-177D-4809-BFD8-34B23B0A29D5}" type="presOf" srcId="{42E62080-605B-4CDC-92F1-BB57E7123D2A}" destId="{6EC754E9-75C7-483B-9C6F-8411F0D266AD}" srcOrd="0" destOrd="0" presId="urn:microsoft.com/office/officeart/2005/8/layout/vList3"/>
    <dgm:cxn modelId="{7F460798-089D-4288-A540-A411973A5518}" srcId="{F4CBE9ED-71C7-4BD8-B2B0-486235BCA880}" destId="{42E62080-605B-4CDC-92F1-BB57E7123D2A}" srcOrd="1" destOrd="0" parTransId="{2B1AF38C-F8A4-4B68-85D7-57E9EEFCC46B}" sibTransId="{61FDF93D-EE8E-4E3D-86A3-C0DF32E7FDC7}"/>
    <dgm:cxn modelId="{F10E91FC-4826-42D2-BB4E-B27850E0FDDC}" srcId="{F4CBE9ED-71C7-4BD8-B2B0-486235BCA880}" destId="{18DF6825-BC0B-4606-AD07-63A9E376026D}" srcOrd="0" destOrd="0" parTransId="{BC66F5E1-2953-43A0-9B0C-F9F239C3C4C5}" sibTransId="{57CC947C-4DF6-481F-9FD4-6CBD153FA2B9}"/>
    <dgm:cxn modelId="{85246433-12FD-40B0-ADC4-2D2D86B58876}" type="presParOf" srcId="{8A32B25D-8403-4DD5-9A5C-1DB3485345BD}" destId="{3E62CC1A-BF27-4F55-8328-DFE9E611D103}" srcOrd="0" destOrd="0" presId="urn:microsoft.com/office/officeart/2005/8/layout/vList3"/>
    <dgm:cxn modelId="{F4498F27-7FF0-4347-8FA3-F3DE568AEA9D}" type="presParOf" srcId="{3E62CC1A-BF27-4F55-8328-DFE9E611D103}" destId="{109116E4-8C11-4D64-967C-2DDD484542A0}" srcOrd="0" destOrd="0" presId="urn:microsoft.com/office/officeart/2005/8/layout/vList3"/>
    <dgm:cxn modelId="{AECCAA2D-B145-4BE2-8624-6E240C7F6BED}" type="presParOf" srcId="{3E62CC1A-BF27-4F55-8328-DFE9E611D103}" destId="{5C5B9DDB-821A-4163-9D10-F75CCE3634B4}" srcOrd="1" destOrd="0" presId="urn:microsoft.com/office/officeart/2005/8/layout/vList3"/>
    <dgm:cxn modelId="{21D9EBCA-8AC5-4625-89AE-4C08AA921AB6}" type="presParOf" srcId="{8A32B25D-8403-4DD5-9A5C-1DB3485345BD}" destId="{28EE53F9-E0BE-4621-A12F-B8EC76013D83}" srcOrd="1" destOrd="0" presId="urn:microsoft.com/office/officeart/2005/8/layout/vList3"/>
    <dgm:cxn modelId="{1126B9A9-DF63-4074-AC5A-B3ADC52052BA}" type="presParOf" srcId="{8A32B25D-8403-4DD5-9A5C-1DB3485345BD}" destId="{4423CC09-53DA-4E3A-BDC9-47508EDC5084}" srcOrd="2" destOrd="0" presId="urn:microsoft.com/office/officeart/2005/8/layout/vList3"/>
    <dgm:cxn modelId="{44601515-D0DE-4EF0-9646-53E8F5E5FA1F}" type="presParOf" srcId="{4423CC09-53DA-4E3A-BDC9-47508EDC5084}" destId="{866EE79F-C711-4847-A172-84C35D3B0535}" srcOrd="0" destOrd="0" presId="urn:microsoft.com/office/officeart/2005/8/layout/vList3"/>
    <dgm:cxn modelId="{20D846EC-E661-4618-B874-689A735F44FB}" type="presParOf" srcId="{4423CC09-53DA-4E3A-BDC9-47508EDC5084}" destId="{6EC754E9-75C7-483B-9C6F-8411F0D266A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5B9DDB-821A-4163-9D10-F75CCE3634B4}">
      <dsp:nvSpPr>
        <dsp:cNvPr id="0" name=""/>
        <dsp:cNvSpPr/>
      </dsp:nvSpPr>
      <dsp:spPr>
        <a:xfrm rot="10800000">
          <a:off x="2099184" y="3033"/>
          <a:ext cx="6587490" cy="175971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87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ts val="1200"/>
            </a:spcBef>
            <a:spcAft>
              <a:spcPts val="0"/>
            </a:spcAft>
            <a:buNone/>
          </a:pPr>
          <a:r>
            <a:rPr lang="cs-CZ" sz="4000" kern="1200" dirty="0">
              <a:latin typeface="Calibri" panose="020F0502020204030204" pitchFamily="34" charset="0"/>
              <a:cs typeface="Calibri" panose="020F0502020204030204" pitchFamily="34" charset="0"/>
            </a:rPr>
            <a:t>Ing. Markéta Mikešová</a:t>
          </a:r>
        </a:p>
      </dsp:txBody>
      <dsp:txXfrm rot="10800000">
        <a:off x="2539113" y="3033"/>
        <a:ext cx="6147561" cy="1759717"/>
      </dsp:txXfrm>
    </dsp:sp>
    <dsp:sp modelId="{109116E4-8C11-4D64-967C-2DDD484542A0}">
      <dsp:nvSpPr>
        <dsp:cNvPr id="0" name=""/>
        <dsp:cNvSpPr/>
      </dsp:nvSpPr>
      <dsp:spPr>
        <a:xfrm>
          <a:off x="1219325" y="3033"/>
          <a:ext cx="1759717" cy="175971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C754E9-75C7-483B-9C6F-8411F0D266AD}">
      <dsp:nvSpPr>
        <dsp:cNvPr id="0" name=""/>
        <dsp:cNvSpPr/>
      </dsp:nvSpPr>
      <dsp:spPr>
        <a:xfrm rot="10800000">
          <a:off x="2099184" y="2288040"/>
          <a:ext cx="6587490" cy="1759717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5987" tIns="152400" rIns="28448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ts val="1200"/>
            </a:spcBef>
            <a:spcAft>
              <a:spcPts val="0"/>
            </a:spcAft>
            <a:buNone/>
          </a:pPr>
          <a:r>
            <a:rPr lang="cs-CZ" sz="4000" kern="1200" dirty="0">
              <a:latin typeface="Calibri" panose="020F0502020204030204" pitchFamily="34" charset="0"/>
              <a:cs typeface="Calibri" panose="020F0502020204030204" pitchFamily="34" charset="0"/>
            </a:rPr>
            <a:t>Ing. Ivana Turinská</a:t>
          </a:r>
        </a:p>
      </dsp:txBody>
      <dsp:txXfrm rot="10800000">
        <a:off x="2539113" y="2288040"/>
        <a:ext cx="6147561" cy="1759717"/>
      </dsp:txXfrm>
    </dsp:sp>
    <dsp:sp modelId="{866EE79F-C711-4847-A172-84C35D3B0535}">
      <dsp:nvSpPr>
        <dsp:cNvPr id="0" name=""/>
        <dsp:cNvSpPr/>
      </dsp:nvSpPr>
      <dsp:spPr>
        <a:xfrm>
          <a:off x="1219325" y="2288040"/>
          <a:ext cx="1759717" cy="175971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1845E-B7E6-4A04-9FD5-597A11F6CC74}" type="datetimeFigureOut">
              <a:rPr lang="cs-CZ" smtClean="0"/>
              <a:t>29.06.2026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00D28-ED10-4FB8-A33E-C47B0B59890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010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00D28-ED10-4FB8-A33E-C47B0B59890D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7378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00D28-ED10-4FB8-A33E-C47B0B59890D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7514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D5F3B9-5410-9355-5DBA-8A1344EDE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0466F50-348A-63B6-C935-C13A83E63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11E5CD-9013-BF3A-9AB3-667127ADC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1F26-52E7-45F1-8688-B4BFAB1AECD6}" type="datetimeFigureOut">
              <a:rPr lang="cs-CZ" smtClean="0"/>
              <a:t>29.06.2026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3BE62A-6AA6-D38E-FCE2-37401EDED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26D353-3E99-BA19-4044-088DE9F6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EA05-2F23-4DE3-BC92-0C4DA85449E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8890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21F715-834E-734E-DBF9-33AF296B8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D0B02E4-6462-20DC-81EC-A8B522CFD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28BC50-7017-D04C-9EDA-11324419F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1F26-52E7-45F1-8688-B4BFAB1AECD6}" type="datetimeFigureOut">
              <a:rPr lang="cs-CZ" smtClean="0"/>
              <a:t>29.06.2026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210F87-959D-918A-9B62-6B7EC05B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CF5CC9-2341-6FF5-C740-A9A47E072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EA05-2F23-4DE3-BC92-0C4DA85449E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2695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8341A9D-5CBA-9452-5225-29587C474B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1865334-EDF8-8220-7A90-17F9966C7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6CF70F-3F12-4043-704A-9DFA2DEE7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1F26-52E7-45F1-8688-B4BFAB1AECD6}" type="datetimeFigureOut">
              <a:rPr lang="cs-CZ" smtClean="0"/>
              <a:t>29.06.2026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0F8E3F-AA56-3F30-5CDF-AEDA14AF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E35286-811C-2FE7-8621-F4BD2646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EA05-2F23-4DE3-BC92-0C4DA85449E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1685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456C54-C9E1-0372-5E9E-75D8A0FF1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E13604-F747-968F-C405-1B449151D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BADFEC-8DCD-6B1D-D17F-A5A848635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1F26-52E7-45F1-8688-B4BFAB1AECD6}" type="datetimeFigureOut">
              <a:rPr lang="cs-CZ" smtClean="0"/>
              <a:t>29.06.2026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BE37B7-2C5A-CFFE-290D-D347BED89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3AD15B-5BE4-5FC5-EC79-357912284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EA05-2F23-4DE3-BC92-0C4DA85449E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1432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F837E2-C643-D8D1-F515-4EDABC1A6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CA0F65-28D0-4A99-B18D-89E8DE445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6CFFBE-90DC-7087-E245-FA647E48D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1F26-52E7-45F1-8688-B4BFAB1AECD6}" type="datetimeFigureOut">
              <a:rPr lang="cs-CZ" smtClean="0"/>
              <a:t>29.06.2026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853C7E-5AC1-9822-5FDF-500F84F71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113BE5-E550-28A6-365E-7D82932A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EA05-2F23-4DE3-BC92-0C4DA85449E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743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1F228E-551A-2825-F16F-AF19E8EDA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8110D2-9F0D-2122-1338-FDCFFD738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15EF8AC-3E86-F120-6A74-02C5D9EAE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54B07F6-1980-4FFE-B4F2-E66C41BF0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1F26-52E7-45F1-8688-B4BFAB1AECD6}" type="datetimeFigureOut">
              <a:rPr lang="cs-CZ" smtClean="0"/>
              <a:t>29.06.2026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D245DBC-2746-F4F1-D03E-F4AF2294C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2B1012-9F77-2F41-549E-26F571A8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EA05-2F23-4DE3-BC92-0C4DA85449E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579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75D11-1474-82D4-FA2E-9C94C8896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62F9A12-525A-1B0C-2AA8-0EA315B42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3CDBEF-5EA8-6750-3E6B-77A2814CC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00D1726-94FE-A60B-F128-D529AD86D9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9D6C0F6-1EC4-D5A1-2065-F5BBEB1DE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8E8F99-BDF9-B8D5-DC97-D0D97DFD3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1F26-52E7-45F1-8688-B4BFAB1AECD6}" type="datetimeFigureOut">
              <a:rPr lang="cs-CZ" smtClean="0"/>
              <a:t>29.06.2026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8187926-21C1-543C-6894-71F4083B9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F893398-E8CD-D544-5BFC-F1B9D4355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EA05-2F23-4DE3-BC92-0C4DA85449E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0267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C6DBC4-D8FD-2EF9-7B3B-F80FDF6D6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8A962E1-CBC7-0AEE-FF1B-50F36AED7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1F26-52E7-45F1-8688-B4BFAB1AECD6}" type="datetimeFigureOut">
              <a:rPr lang="cs-CZ" smtClean="0"/>
              <a:t>29.06.2026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B591633-5B8C-5B39-7249-0A37A4582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D8E8731-DC93-D4DF-90F8-E55296D3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EA05-2F23-4DE3-BC92-0C4DA85449E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538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0136689-9206-0F0D-F763-209DF7167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1F26-52E7-45F1-8688-B4BFAB1AECD6}" type="datetimeFigureOut">
              <a:rPr lang="cs-CZ" smtClean="0"/>
              <a:t>29.06.2026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70F7048-F887-B787-3A28-97F9B857E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54C4D91-564C-80D0-CBED-8BC2F5271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EA05-2F23-4DE3-BC92-0C4DA85449E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2160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D5BED0-DA52-018A-B0D7-73FE20315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AA1852-57E1-108F-1E08-E26D5420B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CB4B7DF-80BD-02F6-B908-45ACCEFC6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0F160F-FFEB-D473-5DF3-362F5C95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1F26-52E7-45F1-8688-B4BFAB1AECD6}" type="datetimeFigureOut">
              <a:rPr lang="cs-CZ" smtClean="0"/>
              <a:t>29.06.2026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D8F627-513E-D359-E6A5-E1345C9FD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8C5647-2F3C-77FA-CA6D-923945C7E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EA05-2F23-4DE3-BC92-0C4DA85449E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462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6874ED-1B4E-6696-6F1D-892061413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CB98ABB-3B0A-093E-5663-8FFF1C7817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9246A37-97C4-16E7-C9D8-F9062A83E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FC2794-B6C1-464B-F631-C657C1B7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21F26-52E7-45F1-8688-B4BFAB1AECD6}" type="datetimeFigureOut">
              <a:rPr lang="cs-CZ" smtClean="0"/>
              <a:t>29.06.2026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866FB0B-F174-45E1-8AFD-723757770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59022AA-1CF0-1E6D-4B00-951CD8954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CEA05-2F23-4DE3-BC92-0C4DA85449E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743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rgbClr val="AFD7EF"/>
            </a:gs>
            <a:gs pos="33000">
              <a:srgbClr val="AFD7EF"/>
            </a:gs>
            <a:gs pos="0">
              <a:schemeClr val="accent3">
                <a:lumMod val="45000"/>
                <a:lumOff val="55000"/>
              </a:schemeClr>
            </a:gs>
            <a:gs pos="12000">
              <a:schemeClr val="accent3">
                <a:lumMod val="45000"/>
                <a:lumOff val="55000"/>
              </a:schemeClr>
            </a:gs>
            <a:gs pos="100000">
              <a:srgbClr val="0070C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B9C089E-DDD2-D748-C593-12EBB9D90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2228E6-60BF-4CC8-2894-69DA3AA79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D43AB5-9663-A417-0943-9729EF0AD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21F26-52E7-45F1-8688-B4BFAB1AECD6}" type="datetimeFigureOut">
              <a:rPr lang="cs-CZ" smtClean="0"/>
              <a:t>29.06.2026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B51871-568E-4F40-932D-AFC9232A8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8F8D19-B96D-475F-8868-3AED4F432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CEA05-2F23-4DE3-BC92-0C4DA85449E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696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lza.cz/porovnani.htm?c=ADC275m59a3;NC108c7i09c1;NA651c7j2;HPCN1011w8q1" TargetMode="Externa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31.svg"/><Relationship Id="rId4" Type="http://schemas.openxmlformats.org/officeDocument/2006/relationships/image" Target="../media/image3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rava.cz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699327F-BC3D-A609-672F-E6D62628C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52C76BD-AC46-1977-1954-BEB2CBD50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080" y="3076605"/>
            <a:ext cx="11165840" cy="2387600"/>
          </a:xfrm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Rodičovské setkání</a:t>
            </a:r>
            <a:br>
              <a:rPr lang="cs-CZ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 1. ročníky</a:t>
            </a:r>
            <a:br>
              <a:rPr 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29. červen 2026</a:t>
            </a:r>
            <a:endParaRPr lang="cs-CZ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20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2A58ACD2-4CD7-0895-1197-39D8DEC99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4796" flipH="1">
            <a:off x="-199133" y="4976337"/>
            <a:ext cx="13968054" cy="7840213"/>
          </a:xfrm>
          <a:prstGeom prst="rect">
            <a:avLst/>
          </a:prstGeom>
        </p:spPr>
      </p:pic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BD4BD4FA-0377-1942-252F-FEE7E50E0BCB}"/>
              </a:ext>
            </a:extLst>
          </p:cNvPr>
          <p:cNvSpPr/>
          <p:nvPr/>
        </p:nvSpPr>
        <p:spPr>
          <a:xfrm>
            <a:off x="9977074" y="356886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4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Další pomůcky</a:t>
            </a: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24C068B8-FB75-CC23-09DD-479720E46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8123"/>
            <a:ext cx="9906000" cy="405079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Kalkulačka s goniometrickými funkcemi 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 mobil)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Psací potřeby, tužky, barevné zvýrazňovače </a:t>
            </a:r>
            <a:r>
              <a:rPr lang="cs-CZ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(orientace v poznámkách)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Minimálně u IT oboru důrazně doporučujeme vlastní notebook</a:t>
            </a:r>
          </a:p>
        </p:txBody>
      </p:sp>
      <p:pic>
        <p:nvPicPr>
          <p:cNvPr id="5" name="Grafický objekt 4" descr="Pravítko se souvislou výplní">
            <a:extLst>
              <a:ext uri="{FF2B5EF4-FFF2-40B4-BE49-F238E27FC236}">
                <a16:creationId xmlns:a16="http://schemas.microsoft.com/office/drawing/2014/main" id="{E75D0922-7D52-9330-71D5-49A7EABD8A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800" y="572249"/>
            <a:ext cx="914400" cy="914400"/>
          </a:xfrm>
          <a:prstGeom prst="rect">
            <a:avLst/>
          </a:prstGeom>
        </p:spPr>
      </p:pic>
      <p:pic>
        <p:nvPicPr>
          <p:cNvPr id="2" name="Obrázek 1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8DEDC805-6327-4220-AC35-7BE7D3B32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0165" flipH="1">
            <a:off x="-7058949" y="-4663342"/>
            <a:ext cx="11703434" cy="656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76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2A58ACD2-4CD7-0895-1197-39D8DEC99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4796" flipH="1">
            <a:off x="793333" y="4903833"/>
            <a:ext cx="12405812" cy="6963333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4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DOPORUČENÉ PARAMETRY </a:t>
            </a:r>
            <a:r>
              <a:rPr lang="cs-CZ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ntb</a:t>
            </a: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ázek 1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8DEDC805-6327-4220-AC35-7BE7D3B32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0165" flipH="1">
            <a:off x="-7058949" y="-4663342"/>
            <a:ext cx="11703434" cy="6569091"/>
          </a:xfrm>
          <a:prstGeom prst="rect">
            <a:avLst/>
          </a:prstGeom>
        </p:spPr>
      </p:pic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6D52F1F2-45B5-F3A6-DA21-43A9AB6EDBD2}"/>
              </a:ext>
            </a:extLst>
          </p:cNvPr>
          <p:cNvSpPr/>
          <p:nvPr/>
        </p:nvSpPr>
        <p:spPr>
          <a:xfrm>
            <a:off x="1016484" y="1595426"/>
            <a:ext cx="9018210" cy="44897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1200"/>
              </a:spcAft>
            </a:pPr>
            <a:endParaRPr lang="pl-PL" sz="2800" dirty="0">
              <a:solidFill>
                <a:schemeClr val="tx1"/>
              </a:solidFill>
              <a:latin typeface="Montserrat" panose="00000500000000000000" pitchFamily="2" charset="-18"/>
              <a:cs typeface="Calibri" panose="020F0502020204030204" pitchFamily="34" charset="0"/>
            </a:endParaRPr>
          </a:p>
        </p:txBody>
      </p:sp>
      <p:sp>
        <p:nvSpPr>
          <p:cNvPr id="9" name="Vývojový diagram: spojnice 8">
            <a:extLst>
              <a:ext uri="{FF2B5EF4-FFF2-40B4-BE49-F238E27FC236}">
                <a16:creationId xmlns:a16="http://schemas.microsoft.com/office/drawing/2014/main" id="{464C7AD3-6953-E5B6-57A0-F2E6D7E9FE68}"/>
              </a:ext>
            </a:extLst>
          </p:cNvPr>
          <p:cNvSpPr/>
          <p:nvPr/>
        </p:nvSpPr>
        <p:spPr>
          <a:xfrm>
            <a:off x="10254343" y="315636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" name="Grafický objekt 9" descr="Notebook se souvislou výplní">
            <a:extLst>
              <a:ext uri="{FF2B5EF4-FFF2-40B4-BE49-F238E27FC236}">
                <a16:creationId xmlns:a16="http://schemas.microsoft.com/office/drawing/2014/main" id="{563D3E3A-0CC0-5B32-5AEA-8FE29B3228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48983" y="551856"/>
            <a:ext cx="914400" cy="914400"/>
          </a:xfrm>
          <a:prstGeom prst="rect">
            <a:avLst/>
          </a:prstGeom>
        </p:spPr>
      </p:pic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389D7430-B868-FC33-E43D-29B273A4C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237066"/>
              </p:ext>
            </p:extLst>
          </p:nvPr>
        </p:nvGraphicFramePr>
        <p:xfrm>
          <a:off x="1381643" y="2163895"/>
          <a:ext cx="8287892" cy="2793746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143946">
                  <a:extLst>
                    <a:ext uri="{9D8B030D-6E8A-4147-A177-3AD203B41FA5}">
                      <a16:colId xmlns:a16="http://schemas.microsoft.com/office/drawing/2014/main" val="1862780393"/>
                    </a:ext>
                  </a:extLst>
                </a:gridCol>
                <a:gridCol w="4143946">
                  <a:extLst>
                    <a:ext uri="{9D8B030D-6E8A-4147-A177-3AD203B41FA5}">
                      <a16:colId xmlns:a16="http://schemas.microsoft.com/office/drawing/2014/main" val="3290198646"/>
                    </a:ext>
                  </a:extLst>
                </a:gridCol>
              </a:tblGrid>
              <a:tr h="2556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 procesoru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Intel </a:t>
                      </a:r>
                      <a:r>
                        <a:rPr lang="cs-CZ" sz="28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Core</a:t>
                      </a:r>
                      <a:r>
                        <a:rPr lang="cs-CZ" sz="2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i5 nebo </a:t>
                      </a:r>
                      <a:r>
                        <a:rPr lang="cs-CZ" sz="28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Ryzen</a:t>
                      </a:r>
                      <a:r>
                        <a:rPr lang="cs-CZ" sz="2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197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 úložiště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SSD (alespoň 500 GB)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461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Operační paměť (RAM)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2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GB / 16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307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cs-CZ" sz="28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Grafická karta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NVIDIA nebo AMD (alespoň 4 GB)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717881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7F9920CB-8C05-0C67-0D9A-A519D89D535B}"/>
              </a:ext>
            </a:extLst>
          </p:cNvPr>
          <p:cNvSpPr txBox="1"/>
          <p:nvPr/>
        </p:nvSpPr>
        <p:spPr>
          <a:xfrm>
            <a:off x="1529924" y="5674891"/>
            <a:ext cx="8287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l-PL" sz="1300" dirty="0">
                <a:solidFill>
                  <a:srgbClr val="00B0F0"/>
                </a:solidFill>
                <a:latin typeface="Montserrat" panose="00000500000000000000" pitchFamily="2" charset="-18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https://www.alza.cz/porovnani.htm?c=ADC275m59a3;NC108c7i09c1;NA651c7j2;HPCN1011w8q1</a:t>
            </a:r>
            <a:endParaRPr lang="pl-PL" sz="1300" dirty="0">
              <a:solidFill>
                <a:srgbClr val="00B0F0"/>
              </a:solidFill>
              <a:latin typeface="Montserrat" panose="00000500000000000000" pitchFamily="2" charset="-18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l-PL" sz="1300" dirty="0">
              <a:solidFill>
                <a:schemeClr val="tx1"/>
              </a:solidFill>
              <a:latin typeface="Montserrat" panose="00000500000000000000" pitchFamily="2" charset="-1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228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světlo, Grafika, Barevnost, snímek obrazovky&#10;&#10;Popis byl vytvořen automaticky">
            <a:extLst>
              <a:ext uri="{FF2B5EF4-FFF2-40B4-BE49-F238E27FC236}">
                <a16:creationId xmlns:a16="http://schemas.microsoft.com/office/drawing/2014/main" id="{758F2A14-3C3F-06D2-45A0-0801D6445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28" y="48291"/>
            <a:ext cx="7019502" cy="6858000"/>
          </a:xfrm>
          <a:prstGeom prst="rect">
            <a:avLst/>
          </a:prstGeom>
        </p:spPr>
      </p:pic>
      <p:sp>
        <p:nvSpPr>
          <p:cNvPr id="14" name="Řečová bublina: oválný bublinový popisek 13">
            <a:extLst>
              <a:ext uri="{FF2B5EF4-FFF2-40B4-BE49-F238E27FC236}">
                <a16:creationId xmlns:a16="http://schemas.microsoft.com/office/drawing/2014/main" id="{811E2C25-C1C5-0114-E4F6-1D33BCF8BDBC}"/>
              </a:ext>
            </a:extLst>
          </p:cNvPr>
          <p:cNvSpPr/>
          <p:nvPr/>
        </p:nvSpPr>
        <p:spPr>
          <a:xfrm>
            <a:off x="4672609" y="2915834"/>
            <a:ext cx="3409973" cy="2873326"/>
          </a:xfrm>
          <a:prstGeom prst="wedgeEllipseCallout">
            <a:avLst>
              <a:gd name="adj1" fmla="val -45023"/>
              <a:gd name="adj2" fmla="val -6382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algn="ctr"/>
            <a:endParaRPr lang="cs-CZ" b="1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algn="ctr"/>
            <a:endParaRPr lang="cs-CZ" b="1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algn="ctr"/>
            <a:endParaRPr lang="cs-CZ" b="1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algn="ctr"/>
            <a:r>
              <a:rPr lang="cs-CZ" b="1" dirty="0">
                <a:solidFill>
                  <a:schemeClr val="tx1"/>
                </a:solidFill>
                <a:latin typeface="Montserrat" panose="00000500000000000000" pitchFamily="2" charset="-18"/>
              </a:rPr>
              <a:t>Licence pro osobní potřebu žáků</a:t>
            </a:r>
          </a:p>
        </p:txBody>
      </p:sp>
      <p:sp>
        <p:nvSpPr>
          <p:cNvPr id="9" name="Řečová bublina: oválný bublinový popisek 8">
            <a:extLst>
              <a:ext uri="{FF2B5EF4-FFF2-40B4-BE49-F238E27FC236}">
                <a16:creationId xmlns:a16="http://schemas.microsoft.com/office/drawing/2014/main" id="{2B612D65-0614-474C-3185-661C3D20BF50}"/>
              </a:ext>
            </a:extLst>
          </p:cNvPr>
          <p:cNvSpPr/>
          <p:nvPr/>
        </p:nvSpPr>
        <p:spPr>
          <a:xfrm>
            <a:off x="8538997" y="3508285"/>
            <a:ext cx="3610465" cy="2963688"/>
          </a:xfrm>
          <a:prstGeom prst="wedgeEllipseCallout">
            <a:avLst>
              <a:gd name="adj1" fmla="val -69877"/>
              <a:gd name="adj2" fmla="val -4946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b="1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algn="ctr"/>
            <a:r>
              <a:rPr lang="cs-CZ" b="1" dirty="0">
                <a:solidFill>
                  <a:schemeClr val="tx1"/>
                </a:solidFill>
                <a:latin typeface="Montserrat" panose="00000500000000000000" pitchFamily="2" charset="-18"/>
              </a:rPr>
              <a:t>Studijní materiály, distanční výuka</a:t>
            </a:r>
          </a:p>
          <a:p>
            <a:pPr algn="ctr"/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1D3A5DF-D4B5-14C5-B1D5-92BA740B97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 b="13584"/>
          <a:stretch/>
        </p:blipFill>
        <p:spPr>
          <a:xfrm>
            <a:off x="8867984" y="4270802"/>
            <a:ext cx="2710438" cy="844711"/>
          </a:xfrm>
          <a:prstGeom prst="rect">
            <a:avLst/>
          </a:prstGeom>
        </p:spPr>
      </p:pic>
      <p:sp>
        <p:nvSpPr>
          <p:cNvPr id="11" name="Řečová bublina: oválný bublinový popisek 10">
            <a:extLst>
              <a:ext uri="{FF2B5EF4-FFF2-40B4-BE49-F238E27FC236}">
                <a16:creationId xmlns:a16="http://schemas.microsoft.com/office/drawing/2014/main" id="{69D1C06D-0CD6-4D08-2428-19A6B68B55CD}"/>
              </a:ext>
            </a:extLst>
          </p:cNvPr>
          <p:cNvSpPr/>
          <p:nvPr/>
        </p:nvSpPr>
        <p:spPr>
          <a:xfrm>
            <a:off x="483618" y="3429000"/>
            <a:ext cx="3610465" cy="3042973"/>
          </a:xfrm>
          <a:prstGeom prst="wedgeEllipseCallout">
            <a:avLst>
              <a:gd name="adj1" fmla="val 57682"/>
              <a:gd name="adj2" fmla="val -5674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algn="ctr"/>
            <a:endParaRPr lang="cs-CZ" b="1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algn="ctr"/>
            <a:endParaRPr lang="cs-CZ" b="1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algn="ctr"/>
            <a:endParaRPr lang="cs-CZ" b="1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algn="ctr"/>
            <a:endParaRPr lang="cs-CZ" b="1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algn="ctr"/>
            <a:r>
              <a:rPr lang="cs-CZ" b="1" dirty="0">
                <a:solidFill>
                  <a:schemeClr val="tx1"/>
                </a:solidFill>
                <a:latin typeface="Montserrat" panose="00000500000000000000" pitchFamily="2" charset="-18"/>
              </a:rPr>
              <a:t>Studijní materiály, distanční výuka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37713CE-8FC8-911E-1DDE-F38F9F66B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72" y="3748641"/>
            <a:ext cx="1692612" cy="1692612"/>
          </a:xfrm>
          <a:prstGeom prst="rect">
            <a:avLst/>
          </a:prstGeom>
        </p:spPr>
      </p:pic>
      <p:sp>
        <p:nvSpPr>
          <p:cNvPr id="12" name="Řečová bublina: oválný bublinový popisek 11">
            <a:extLst>
              <a:ext uri="{FF2B5EF4-FFF2-40B4-BE49-F238E27FC236}">
                <a16:creationId xmlns:a16="http://schemas.microsoft.com/office/drawing/2014/main" id="{A6CECD5A-ABA8-135B-DE43-5E84CC4EE094}"/>
              </a:ext>
            </a:extLst>
          </p:cNvPr>
          <p:cNvSpPr/>
          <p:nvPr/>
        </p:nvSpPr>
        <p:spPr>
          <a:xfrm>
            <a:off x="8398411" y="139071"/>
            <a:ext cx="2954155" cy="2873326"/>
          </a:xfrm>
          <a:prstGeom prst="wedgeEllipseCallout">
            <a:avLst>
              <a:gd name="adj1" fmla="val -57110"/>
              <a:gd name="adj2" fmla="val 5426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" name="Obrázek 3" descr="Obsah obrázku text, podepsat&#10;&#10;Popis byl vytvořen automaticky">
            <a:extLst>
              <a:ext uri="{FF2B5EF4-FFF2-40B4-BE49-F238E27FC236}">
                <a16:creationId xmlns:a16="http://schemas.microsoft.com/office/drawing/2014/main" id="{462A13B2-06C7-A5A6-1017-498C408E1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297" y="875668"/>
            <a:ext cx="2194900" cy="1486940"/>
          </a:xfrm>
          <a:prstGeom prst="rect">
            <a:avLst/>
          </a:prstGeom>
        </p:spPr>
      </p:pic>
      <p:sp>
        <p:nvSpPr>
          <p:cNvPr id="13" name="Řečová bublina: oválný bublinový popisek 12">
            <a:extLst>
              <a:ext uri="{FF2B5EF4-FFF2-40B4-BE49-F238E27FC236}">
                <a16:creationId xmlns:a16="http://schemas.microsoft.com/office/drawing/2014/main" id="{B744B224-1F01-9FC3-F7CC-2FC2229FB128}"/>
              </a:ext>
            </a:extLst>
          </p:cNvPr>
          <p:cNvSpPr/>
          <p:nvPr/>
        </p:nvSpPr>
        <p:spPr>
          <a:xfrm>
            <a:off x="1234848" y="386027"/>
            <a:ext cx="2793537" cy="2554783"/>
          </a:xfrm>
          <a:prstGeom prst="wedgeEllipseCallout">
            <a:avLst>
              <a:gd name="adj1" fmla="val 60821"/>
              <a:gd name="adj2" fmla="val 4566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algn="ctr"/>
            <a:endParaRPr lang="cs-CZ" b="1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algn="ctr"/>
            <a:endParaRPr lang="cs-CZ" b="1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algn="ctr"/>
            <a:endParaRPr lang="cs-CZ" b="1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algn="ctr"/>
            <a:endParaRPr lang="cs-CZ" b="1" dirty="0">
              <a:solidFill>
                <a:schemeClr val="tx1"/>
              </a:solidFill>
              <a:latin typeface="Montserrat" panose="00000500000000000000" pitchFamily="2" charset="-18"/>
            </a:endParaRPr>
          </a:p>
          <a:p>
            <a:pPr algn="ctr"/>
            <a:r>
              <a:rPr lang="cs-CZ" b="1" dirty="0">
                <a:solidFill>
                  <a:schemeClr val="tx1"/>
                </a:solidFill>
                <a:latin typeface="Montserrat" panose="00000500000000000000" pitchFamily="2" charset="-18"/>
              </a:rPr>
              <a:t>Informační systém</a:t>
            </a:r>
          </a:p>
        </p:txBody>
      </p:sp>
      <p:pic>
        <p:nvPicPr>
          <p:cNvPr id="7" name="Obrázek 6" descr="Obsah obrázku text, klipart&#10;&#10;Popis byl vytvořen automaticky">
            <a:extLst>
              <a:ext uri="{FF2B5EF4-FFF2-40B4-BE49-F238E27FC236}">
                <a16:creationId xmlns:a16="http://schemas.microsoft.com/office/drawing/2014/main" id="{4026007A-8092-DB27-32DF-92C4EEF4C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34" y="606800"/>
            <a:ext cx="1439533" cy="1439533"/>
          </a:xfrm>
          <a:prstGeom prst="rect">
            <a:avLst/>
          </a:prstGeom>
        </p:spPr>
      </p:pic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FD53ABE4-8AD5-65C1-EF12-4CA84683B3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7" b="28235"/>
          <a:stretch/>
        </p:blipFill>
        <p:spPr>
          <a:xfrm>
            <a:off x="5016482" y="3612656"/>
            <a:ext cx="2386411" cy="63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27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5E51343F-3636-C2BF-B859-A2BF51EA5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90101" flipH="1">
            <a:off x="-8368650" y="-6010453"/>
            <a:ext cx="18007390" cy="10107476"/>
          </a:xfrm>
          <a:prstGeom prst="rect">
            <a:avLst/>
          </a:prstGeom>
        </p:spPr>
      </p:pic>
      <p:pic>
        <p:nvPicPr>
          <p:cNvPr id="5" name="Obrázek 4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D83F464B-784B-5599-43F5-1D8419E2B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452" y="4252860"/>
            <a:ext cx="11430762" cy="6416040"/>
          </a:xfrm>
          <a:prstGeom prst="rect">
            <a:avLst/>
          </a:prstGeom>
        </p:spPr>
      </p:pic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BD4BD4FA-0377-1942-252F-FEE7E50E0BCB}"/>
              </a:ext>
            </a:extLst>
          </p:cNvPr>
          <p:cNvSpPr/>
          <p:nvPr/>
        </p:nvSpPr>
        <p:spPr>
          <a:xfrm>
            <a:off x="9977074" y="356886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5"/>
            <a:ext cx="9889067" cy="1231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Školní matrika</a:t>
            </a: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24C068B8-FB75-CC23-09DD-479720E46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1358" y="1746586"/>
            <a:ext cx="5091600" cy="397558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Vyplnit osobní list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Nalepit průkazovou fotografii 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Změny hlásit neprodleně </a:t>
            </a:r>
          </a:p>
        </p:txBody>
      </p:sp>
      <p:pic>
        <p:nvPicPr>
          <p:cNvPr id="7" name="Grafický objekt 6" descr="Čapí mládě se souvislou výplní">
            <a:extLst>
              <a:ext uri="{FF2B5EF4-FFF2-40B4-BE49-F238E27FC236}">
                <a16:creationId xmlns:a16="http://schemas.microsoft.com/office/drawing/2014/main" id="{F4BFC008-DBD3-D8B3-0AB6-A9B67F341A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3911" y="678632"/>
            <a:ext cx="914400" cy="9144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5DDFD39-0A4B-FC0A-9026-270E117217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83" t="14509" r="41397" b="10588"/>
          <a:stretch/>
        </p:blipFill>
        <p:spPr>
          <a:xfrm>
            <a:off x="1169043" y="1593032"/>
            <a:ext cx="4598895" cy="513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00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CE33071D-428E-C199-E512-D45ACB1B9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0769" flipH="1">
            <a:off x="424493" y="4920022"/>
            <a:ext cx="13406946" cy="7525265"/>
          </a:xfrm>
          <a:prstGeom prst="rect">
            <a:avLst/>
          </a:prstGeom>
        </p:spPr>
      </p:pic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BD4BD4FA-0377-1942-252F-FEE7E50E0BCB}"/>
              </a:ext>
            </a:extLst>
          </p:cNvPr>
          <p:cNvSpPr/>
          <p:nvPr/>
        </p:nvSpPr>
        <p:spPr>
          <a:xfrm>
            <a:off x="9977074" y="356886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4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Omlouvání absence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24C068B8-FB75-CC23-09DD-479720E46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8123"/>
            <a:ext cx="9906000" cy="4050792"/>
          </a:xfrm>
        </p:spPr>
        <p:txBody>
          <a:bodyPr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Zákonný zástupce omlouvá nepřítomnost žáka písemně </a:t>
            </a:r>
            <a:r>
              <a:rPr lang="pl-PL" dirty="0">
                <a:latin typeface="Calibri" panose="020F0502020204030204" pitchFamily="34" charset="0"/>
                <a:cs typeface="Calibri" panose="020F0502020204030204" pitchFamily="34" charset="0"/>
              </a:rPr>
              <a:t>(telefonicky, e-mailem, do bakalářů) </a:t>
            </a:r>
            <a:r>
              <a:rPr lang="pl-PL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nejpozději do 3 dnů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Po příchodu do školy žák neprodleně předloží třídnímu učiteli omluvenku 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pl-PL" b="1" dirty="0">
                <a:latin typeface="Calibri" panose="020F0502020204030204" pitchFamily="34" charset="0"/>
                <a:cs typeface="Calibri" panose="020F0502020204030204" pitchFamily="34" charset="0"/>
              </a:rPr>
              <a:t>Při dlouhodobé absenci požadujeme potvrzení od lékaře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endParaRPr lang="cs-CZ" b="1" dirty="0">
              <a:latin typeface="Montserrat" panose="00000500000000000000" pitchFamily="2" charset="-18"/>
              <a:cs typeface="Times New Roman" panose="02020603050405020304" pitchFamily="18" charset="0"/>
            </a:endParaRPr>
          </a:p>
        </p:txBody>
      </p:sp>
      <p:pic>
        <p:nvPicPr>
          <p:cNvPr id="4" name="Grafický objekt 3" descr="Lékař samčího pohlaví se souvislou výplní">
            <a:extLst>
              <a:ext uri="{FF2B5EF4-FFF2-40B4-BE49-F238E27FC236}">
                <a16:creationId xmlns:a16="http://schemas.microsoft.com/office/drawing/2014/main" id="{62CDF683-1889-D7CD-0036-1EBE101717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1714" y="60825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49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3AF2A5DB-A80E-B42F-D837-F6B8DCE74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19091" flipH="1">
            <a:off x="-4791354" y="-2685441"/>
            <a:ext cx="13509512" cy="7582835"/>
          </a:xfrm>
          <a:prstGeom prst="rect">
            <a:avLst/>
          </a:prstGeom>
        </p:spPr>
      </p:pic>
      <p:pic>
        <p:nvPicPr>
          <p:cNvPr id="6" name="Obrázek 5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70DA3903-D51E-C97A-F432-EEDF1F280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3702" flipH="1">
            <a:off x="2016907" y="5646589"/>
            <a:ext cx="12770913" cy="7168261"/>
          </a:xfrm>
          <a:prstGeom prst="rect">
            <a:avLst/>
          </a:prstGeom>
        </p:spPr>
      </p:pic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BD4BD4FA-0377-1942-252F-FEE7E50E0BCB}"/>
              </a:ext>
            </a:extLst>
          </p:cNvPr>
          <p:cNvSpPr/>
          <p:nvPr/>
        </p:nvSpPr>
        <p:spPr>
          <a:xfrm>
            <a:off x="9977074" y="356886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4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Omluvný list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24C068B8-FB75-CC23-09DD-479720E46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5958" y="1855067"/>
            <a:ext cx="6493042" cy="420384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Veškerá absence se zapisuje do omluvného listu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Vzor podpisu zákonného zástupce (omezení podvodů)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Využívejte zadní stranu – sdělení rodičů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Pořízení a výměna 10 Kč, při ztrátě žák zaplatí 100 Kč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F333C-3ADA-AD58-72CB-5A7402E5FC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7955"/>
          <a:stretch/>
        </p:blipFill>
        <p:spPr>
          <a:xfrm>
            <a:off x="880534" y="1727000"/>
            <a:ext cx="3466877" cy="4203848"/>
          </a:xfrm>
          <a:prstGeom prst="rect">
            <a:avLst/>
          </a:prstGeom>
        </p:spPr>
      </p:pic>
      <p:pic>
        <p:nvPicPr>
          <p:cNvPr id="5" name="Grafický objekt 4" descr="Lékař samčího pohlaví se souvislou výplní">
            <a:extLst>
              <a:ext uri="{FF2B5EF4-FFF2-40B4-BE49-F238E27FC236}">
                <a16:creationId xmlns:a16="http://schemas.microsoft.com/office/drawing/2014/main" id="{F11E7995-CF0E-E884-9506-8D51BE43B5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6135" y="6487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06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619DDF78-EBB5-6EF6-18D2-B2B07DF9C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057" flipH="1">
            <a:off x="-1064436" y="4933808"/>
            <a:ext cx="14397072" cy="8081019"/>
          </a:xfrm>
          <a:prstGeom prst="rect">
            <a:avLst/>
          </a:prstGeom>
        </p:spPr>
      </p:pic>
      <p:pic>
        <p:nvPicPr>
          <p:cNvPr id="8" name="Obrázek 7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D860123E-8D33-4A42-ED55-58C708E0E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5266" flipH="1">
            <a:off x="-6353109" y="4065627"/>
            <a:ext cx="12192000" cy="6843321"/>
          </a:xfrm>
          <a:prstGeom prst="rect">
            <a:avLst/>
          </a:prstGeom>
        </p:spPr>
      </p:pic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BD4BD4FA-0377-1942-252F-FEE7E50E0BCB}"/>
              </a:ext>
            </a:extLst>
          </p:cNvPr>
          <p:cNvSpPr/>
          <p:nvPr/>
        </p:nvSpPr>
        <p:spPr>
          <a:xfrm>
            <a:off x="9977074" y="356886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4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UVOLNĚNÍ Z VÝUKY</a:t>
            </a:r>
            <a:endParaRPr lang="cs-CZ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24C068B8-FB75-CC23-09DD-479720E46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61836"/>
            <a:ext cx="10134600" cy="420384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Žádá písemně zákonný zástupce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Z 1 hodiny uvolňuje učitel daného předmětu 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Z 2 a více hodin (max. 3 dny) uvolňuje třídní učitel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více dní uvolňuje ředitelka školy na základě žádosti, která je podána min. 14 dní předem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endParaRPr lang="cs-CZ" b="1" dirty="0">
              <a:latin typeface="Montserrat" panose="00000500000000000000" pitchFamily="2" charset="-18"/>
              <a:cs typeface="Times New Roman" panose="02020603050405020304" pitchFamily="18" charset="0"/>
            </a:endParaRPr>
          </a:p>
        </p:txBody>
      </p:sp>
      <p:pic>
        <p:nvPicPr>
          <p:cNvPr id="5" name="Grafický objekt 4" descr="Letadlo se souvislou výplní">
            <a:extLst>
              <a:ext uri="{FF2B5EF4-FFF2-40B4-BE49-F238E27FC236}">
                <a16:creationId xmlns:a16="http://schemas.microsoft.com/office/drawing/2014/main" id="{53C215F6-FD8B-CDD2-FC10-A31562C47E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1714" y="5863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45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160C626B-8090-3AA8-BFF9-9C0ACB85F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057" flipH="1">
            <a:off x="-2056021" y="4029173"/>
            <a:ext cx="14397072" cy="8081019"/>
          </a:xfrm>
          <a:prstGeom prst="rect">
            <a:avLst/>
          </a:prstGeom>
        </p:spPr>
      </p:pic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BD4BD4FA-0377-1942-252F-FEE7E50E0BCB}"/>
              </a:ext>
            </a:extLst>
          </p:cNvPr>
          <p:cNvSpPr/>
          <p:nvPr/>
        </p:nvSpPr>
        <p:spPr>
          <a:xfrm>
            <a:off x="9977074" y="356886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4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UVOLNĚNÍ Z TĚLESNÉ VÝCHOVY</a:t>
            </a:r>
            <a:endParaRPr lang="cs-CZ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24C068B8-FB75-CC23-09DD-479720E46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711" y="1898904"/>
            <a:ext cx="10134600" cy="420384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Vyplnit žádost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Nechat ji potvrdit od lékaře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tabLst>
                <a:tab pos="228600" algn="l"/>
              </a:tabLst>
            </a:pPr>
            <a:r>
              <a:rPr lang="cs-CZ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Odevzdat do 21. září 2026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endParaRPr lang="cs-CZ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endParaRPr lang="cs-CZ" b="1" dirty="0">
              <a:latin typeface="Montserrat" panose="00000500000000000000" pitchFamily="2" charset="-18"/>
              <a:cs typeface="Times New Roman" panose="02020603050405020304" pitchFamily="18" charset="0"/>
            </a:endParaRPr>
          </a:p>
        </p:txBody>
      </p:sp>
      <p:pic>
        <p:nvPicPr>
          <p:cNvPr id="6" name="Grafický objekt 5" descr="Gymnastika: kruhy se souvislou výplní">
            <a:extLst>
              <a:ext uri="{FF2B5EF4-FFF2-40B4-BE49-F238E27FC236}">
                <a16:creationId xmlns:a16="http://schemas.microsoft.com/office/drawing/2014/main" id="{7E864060-AC0A-6781-732A-58F5716ADE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1714" y="626858"/>
            <a:ext cx="914400" cy="914400"/>
          </a:xfrm>
          <a:prstGeom prst="rect">
            <a:avLst/>
          </a:prstGeom>
        </p:spPr>
      </p:pic>
      <p:pic>
        <p:nvPicPr>
          <p:cNvPr id="2" name="Obrázek 1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ACC08729-6BEA-C5C3-8AFC-C519D0412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5266" flipH="1">
            <a:off x="-6353109" y="4065627"/>
            <a:ext cx="12192000" cy="684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36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6E232135-A32E-1ED3-2876-387A64826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984" flipH="1">
            <a:off x="157899" y="-445316"/>
            <a:ext cx="11399121" cy="6398281"/>
          </a:xfrm>
          <a:prstGeom prst="rect">
            <a:avLst/>
          </a:prstGeom>
        </p:spPr>
      </p:pic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BD4BD4FA-0377-1942-252F-FEE7E50E0BCB}"/>
              </a:ext>
            </a:extLst>
          </p:cNvPr>
          <p:cNvSpPr/>
          <p:nvPr/>
        </p:nvSpPr>
        <p:spPr>
          <a:xfrm>
            <a:off x="9977074" y="356886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solidFill>
                  <a:schemeClr val="tx1"/>
                </a:solidFill>
                <a:latin typeface="Montserrat" panose="00000500000000000000" pitchFamily="2" charset="-18"/>
              </a:rPr>
              <a:t>N</a:t>
            </a:r>
            <a:endParaRPr lang="cs-CZ" sz="4800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4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NEKLASIFIKACE</a:t>
            </a:r>
            <a:endParaRPr lang="cs-CZ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24C068B8-FB75-CC23-09DD-479720E46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514" y="1973177"/>
            <a:ext cx="10134600" cy="420384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Zameškání 25 % v předmětu 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 absenci nad 120 hodin/pololetí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sz="3000" b="1" dirty="0">
                <a:latin typeface="Calibri" panose="020F0502020204030204" pitchFamily="34" charset="0"/>
                <a:cs typeface="Calibri" panose="020F0502020204030204" pitchFamily="34" charset="0"/>
              </a:rPr>
              <a:t>Nesplnění požadavků vyučujícího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sz="3000" b="1" dirty="0">
                <a:latin typeface="Calibri" panose="020F0502020204030204" pitchFamily="34" charset="0"/>
                <a:cs typeface="Calibri" panose="020F0502020204030204" pitchFamily="34" charset="0"/>
              </a:rPr>
              <a:t>V případě dlouhodobé absence 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(hospitalizace v nemocnici,...) </a:t>
            </a:r>
            <a:r>
              <a:rPr lang="cs-CZ" sz="3000" b="1" dirty="0">
                <a:latin typeface="Calibri" panose="020F0502020204030204" pitchFamily="34" charset="0"/>
                <a:cs typeface="Calibri" panose="020F0502020204030204" pitchFamily="34" charset="0"/>
              </a:rPr>
              <a:t>řešíme individuálně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endParaRPr lang="cs-CZ" b="1" dirty="0">
              <a:latin typeface="Montserrat" panose="00000500000000000000" pitchFamily="2" charset="-1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08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248F7D5A-0B77-5835-55BF-71A588A70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057" flipH="1">
            <a:off x="-1977644" y="4551687"/>
            <a:ext cx="14397072" cy="8081019"/>
          </a:xfrm>
          <a:prstGeom prst="rect">
            <a:avLst/>
          </a:prstGeom>
        </p:spPr>
      </p:pic>
      <p:pic>
        <p:nvPicPr>
          <p:cNvPr id="7" name="Obrázek 6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70029031-E8FA-9BBD-6603-6BC5A2273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5266" flipH="1">
            <a:off x="-6353109" y="4065627"/>
            <a:ext cx="12192000" cy="6843321"/>
          </a:xfrm>
          <a:prstGeom prst="rect">
            <a:avLst/>
          </a:prstGeom>
        </p:spPr>
      </p:pic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BD4BD4FA-0377-1942-252F-FEE7E50E0BCB}"/>
              </a:ext>
            </a:extLst>
          </p:cNvPr>
          <p:cNvSpPr/>
          <p:nvPr/>
        </p:nvSpPr>
        <p:spPr>
          <a:xfrm>
            <a:off x="9977074" y="356886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4800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5"/>
            <a:ext cx="9889067" cy="1095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Adaptační kurz</a:t>
            </a:r>
            <a:endParaRPr lang="cs-CZ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24C068B8-FB75-CC23-09DD-479720E46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514" y="1371820"/>
            <a:ext cx="10134600" cy="4805205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Termín konání		16. – 18. září 2026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Instrukce k adaptačnímu kurzu budou rozdány</a:t>
            </a:r>
          </a:p>
          <a:p>
            <a:pPr marL="342900" indent="-34290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Částku </a:t>
            </a:r>
            <a:r>
              <a:rPr lang="cs-CZ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4 000 Kč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uhradí rodič na č. účtu: 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28600" algn="l"/>
              </a:tabLst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	 </a:t>
            </a:r>
            <a:r>
              <a:rPr lang="cs-CZ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259 627 849/0600, zpráva pro příjemce: Jméno 	žáka, třída, AK 	(adaptační kurz)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endParaRPr lang="cs-CZ" b="1" dirty="0">
              <a:latin typeface="Montserrat" panose="00000500000000000000" pitchFamily="2" charset="-18"/>
              <a:cs typeface="Times New Roman" panose="02020603050405020304" pitchFamily="18" charset="0"/>
            </a:endParaRPr>
          </a:p>
        </p:txBody>
      </p:sp>
      <p:pic>
        <p:nvPicPr>
          <p:cNvPr id="5" name="Grafický objekt 4" descr="Dodávka se souvislou výplní">
            <a:extLst>
              <a:ext uri="{FF2B5EF4-FFF2-40B4-BE49-F238E27FC236}">
                <a16:creationId xmlns:a16="http://schemas.microsoft.com/office/drawing/2014/main" id="{C2271599-AB72-F8C9-0F84-C2A38041EE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03911" y="5931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8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Barevnost, Grafika, grafický design, obraz&#10;&#10;Popis byl vytvořen automaticky">
            <a:extLst>
              <a:ext uri="{FF2B5EF4-FFF2-40B4-BE49-F238E27FC236}">
                <a16:creationId xmlns:a16="http://schemas.microsoft.com/office/drawing/2014/main" id="{25AB35C4-2574-7078-B321-04297F9F8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4539B9BB-8C38-6500-2B3A-9F436E2162A5}"/>
              </a:ext>
            </a:extLst>
          </p:cNvPr>
          <p:cNvSpPr/>
          <p:nvPr/>
        </p:nvSpPr>
        <p:spPr>
          <a:xfrm>
            <a:off x="2643537" y="2008123"/>
            <a:ext cx="7785026" cy="40417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„Vytváříme partnerské a podnětné prostředí, podporujeme chuť a potřebu poznávat, obohacujeme se o faktické znalosti, rozvíjíme komunikační a sociální dovednosti. Přijímáme osobní odpovědnost a soustředíme se na to, abychom obstáli v reálném životě.“</a:t>
            </a:r>
          </a:p>
        </p:txBody>
      </p:sp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BD4BD4FA-0377-1942-252F-FEE7E50E0BCB}"/>
              </a:ext>
            </a:extLst>
          </p:cNvPr>
          <p:cNvSpPr/>
          <p:nvPr/>
        </p:nvSpPr>
        <p:spPr>
          <a:xfrm>
            <a:off x="1763437" y="1534077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4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Vize školy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fický objekt 5" descr="Školní budova">
            <a:extLst>
              <a:ext uri="{FF2B5EF4-FFF2-40B4-BE49-F238E27FC236}">
                <a16:creationId xmlns:a16="http://schemas.microsoft.com/office/drawing/2014/main" id="{A8EC25A8-C47C-FF39-207C-B1CDB3AC6D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8077" y="17702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94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D1C5EA6C-AF50-AF3C-25C4-DCF3C4911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438" flipH="1">
            <a:off x="2706620" y="5650944"/>
            <a:ext cx="12345287" cy="6398281"/>
          </a:xfrm>
          <a:prstGeom prst="rect">
            <a:avLst/>
          </a:prstGeom>
        </p:spPr>
      </p:pic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BD4BD4FA-0377-1942-252F-FEE7E50E0BCB}"/>
              </a:ext>
            </a:extLst>
          </p:cNvPr>
          <p:cNvSpPr/>
          <p:nvPr/>
        </p:nvSpPr>
        <p:spPr>
          <a:xfrm>
            <a:off x="9977074" y="356886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4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SHRNUTÍ</a:t>
            </a:r>
          </a:p>
          <a:p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NUTNO VYPLNIT A PODEPSAT</a:t>
            </a:r>
            <a:endParaRPr lang="cs-CZ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24C068B8-FB75-CC23-09DD-479720E46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082" y="2067815"/>
            <a:ext cx="10206318" cy="420384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b="1" spc="-1" dirty="0">
                <a:latin typeface="Calibri" panose="020F0502020204030204" pitchFamily="34" charset="0"/>
                <a:cs typeface="Calibri" panose="020F0502020204030204" pitchFamily="34" charset="0"/>
              </a:rPr>
              <a:t>Souhlas se zpracováním osobních údajů žáka </a:t>
            </a:r>
            <a:r>
              <a:rPr lang="cs-CZ" spc="-1" dirty="0">
                <a:latin typeface="Calibri" panose="020F0502020204030204" pitchFamily="34" charset="0"/>
                <a:cs typeface="Calibri" panose="020F0502020204030204" pitchFamily="34" charset="0"/>
              </a:rPr>
              <a:t>(GDPR)</a:t>
            </a:r>
          </a:p>
          <a:p>
            <a:pPr marL="514350" indent="-51435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b="1" spc="-1" dirty="0">
                <a:latin typeface="Calibri" panose="020F0502020204030204" pitchFamily="34" charset="0"/>
                <a:cs typeface="Calibri" panose="020F0502020204030204" pitchFamily="34" charset="0"/>
              </a:rPr>
              <a:t>Souhlas zákonného zástupce </a:t>
            </a:r>
            <a:r>
              <a:rPr lang="cs-CZ" spc="-1" dirty="0">
                <a:latin typeface="Calibri" panose="020F0502020204030204" pitchFamily="34" charset="0"/>
                <a:cs typeface="Calibri" panose="020F0502020204030204" pitchFamily="34" charset="0"/>
              </a:rPr>
              <a:t>(polední pauza) </a:t>
            </a:r>
          </a:p>
          <a:p>
            <a:pPr marL="514350" indent="-51435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b="1" spc="-1" dirty="0">
                <a:latin typeface="Calibri" panose="020F0502020204030204" pitchFamily="34" charset="0"/>
                <a:cs typeface="Calibri" panose="020F0502020204030204" pitchFamily="34" charset="0"/>
              </a:rPr>
              <a:t>Osobní list žáka </a:t>
            </a:r>
          </a:p>
          <a:p>
            <a:pPr marL="514350" indent="-51435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b="1" spc="-1" dirty="0">
                <a:latin typeface="Calibri" panose="020F0502020204030204" pitchFamily="34" charset="0"/>
                <a:cs typeface="Calibri" panose="020F0502020204030204" pitchFamily="34" charset="0"/>
              </a:rPr>
              <a:t>Omluvný list s podpisovým vzorem zákonného zástupce</a:t>
            </a:r>
          </a:p>
          <a:p>
            <a:pPr marL="514350" indent="-51435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b="1" spc="-1" dirty="0">
                <a:latin typeface="Calibri" panose="020F0502020204030204" pitchFamily="34" charset="0"/>
                <a:cs typeface="Calibri" panose="020F0502020204030204" pitchFamily="34" charset="0"/>
              </a:rPr>
              <a:t>Do 2. září 2026 donést VYSVĚDČENÍ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endParaRPr lang="cs-CZ" b="1" dirty="0">
              <a:latin typeface="Montserrat" panose="00000500000000000000" pitchFamily="2" charset="-18"/>
              <a:cs typeface="Times New Roman" panose="02020603050405020304" pitchFamily="18" charset="0"/>
            </a:endParaRPr>
          </a:p>
        </p:txBody>
      </p:sp>
      <p:pic>
        <p:nvPicPr>
          <p:cNvPr id="6" name="Grafický objekt 5" descr="Smlouva se souvislou výplní">
            <a:extLst>
              <a:ext uri="{FF2B5EF4-FFF2-40B4-BE49-F238E27FC236}">
                <a16:creationId xmlns:a16="http://schemas.microsoft.com/office/drawing/2014/main" id="{FED2259C-992E-9F1D-5A19-C6C04B3ECF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1714" y="5931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63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BD4BD4FA-0377-1942-252F-FEE7E50E0BCB}"/>
              </a:ext>
            </a:extLst>
          </p:cNvPr>
          <p:cNvSpPr/>
          <p:nvPr/>
        </p:nvSpPr>
        <p:spPr>
          <a:xfrm>
            <a:off x="9977074" y="356886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22327" y="527282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SHRNUTÍ</a:t>
            </a:r>
          </a:p>
          <a:p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V PŘÍPADĚ POTŘEBY ZAŘÍDIT A ODEVZDAT</a:t>
            </a:r>
            <a:endParaRPr lang="cs-CZ"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24C068B8-FB75-CC23-09DD-479720E46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70" y="2023341"/>
            <a:ext cx="10134600" cy="420384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cs-CZ" b="1" spc="-1" dirty="0">
                <a:latin typeface="Calibri" panose="020F0502020204030204" pitchFamily="34" charset="0"/>
                <a:cs typeface="Calibri" panose="020F0502020204030204" pitchFamily="34" charset="0"/>
              </a:rPr>
              <a:t>Uvolnění z TEV  </a:t>
            </a:r>
            <a:r>
              <a:rPr lang="cs-CZ" spc="-1" dirty="0">
                <a:latin typeface="Calibri" panose="020F0502020204030204" pitchFamily="34" charset="0"/>
                <a:cs typeface="Calibri" panose="020F0502020204030204" pitchFamily="34" charset="0"/>
              </a:rPr>
              <a:t>(žádost + potvrzení od lékaře)</a:t>
            </a:r>
          </a:p>
          <a:p>
            <a:pPr marL="514350" indent="-5143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b="1" spc="-1" dirty="0">
                <a:latin typeface="Calibri" panose="020F0502020204030204" pitchFamily="34" charset="0"/>
                <a:cs typeface="Calibri" panose="020F0502020204030204" pitchFamily="34" charset="0"/>
              </a:rPr>
              <a:t>Doporučení školského poradenského zařízení </a:t>
            </a:r>
            <a:r>
              <a:rPr lang="cs-CZ" spc="-1" dirty="0">
                <a:latin typeface="Calibri" panose="020F0502020204030204" pitchFamily="34" charset="0"/>
                <a:cs typeface="Calibri" panose="020F0502020204030204" pitchFamily="34" charset="0"/>
              </a:rPr>
              <a:t>(Pedagogicko-psychologické poradny/Speciálně pedagogického centra)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endParaRPr lang="cs-CZ" sz="3600" b="1" dirty="0">
              <a:latin typeface="Montserrat" panose="00000500000000000000" pitchFamily="2" charset="-18"/>
              <a:cs typeface="Times New Roman" panose="02020603050405020304" pitchFamily="18" charset="0"/>
            </a:endParaRPr>
          </a:p>
        </p:txBody>
      </p:sp>
      <p:pic>
        <p:nvPicPr>
          <p:cNvPr id="7" name="Grafický objekt 6" descr="Smlouva se souvislou výplní">
            <a:extLst>
              <a:ext uri="{FF2B5EF4-FFF2-40B4-BE49-F238E27FC236}">
                <a16:creationId xmlns:a16="http://schemas.microsoft.com/office/drawing/2014/main" id="{7C7803C9-F8FA-9657-2B42-6C276F796A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1714" y="593106"/>
            <a:ext cx="914400" cy="914400"/>
          </a:xfrm>
          <a:prstGeom prst="rect">
            <a:avLst/>
          </a:prstGeom>
        </p:spPr>
      </p:pic>
      <p:pic>
        <p:nvPicPr>
          <p:cNvPr id="4" name="Obrázek 3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19CE6314-D468-F4C6-3630-0AAEFE878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057" flipH="1">
            <a:off x="-2042960" y="4345578"/>
            <a:ext cx="14397072" cy="8081019"/>
          </a:xfrm>
          <a:prstGeom prst="rect">
            <a:avLst/>
          </a:prstGeom>
        </p:spPr>
      </p:pic>
      <p:pic>
        <p:nvPicPr>
          <p:cNvPr id="5" name="Obrázek 4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39001823-4664-2E1B-4AE1-E0AD99FC2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5266" flipH="1">
            <a:off x="-6353109" y="4065627"/>
            <a:ext cx="12192000" cy="684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70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7C41BBAA-563A-68B1-2CBC-F598E283A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9908" flipH="1">
            <a:off x="-4886011" y="5303021"/>
            <a:ext cx="19164183" cy="10756780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522854DD-7B55-572C-B616-05CE23A5D670}"/>
              </a:ext>
            </a:extLst>
          </p:cNvPr>
          <p:cNvSpPr txBox="1">
            <a:spLocks/>
          </p:cNvSpPr>
          <p:nvPr/>
        </p:nvSpPr>
        <p:spPr>
          <a:xfrm>
            <a:off x="1066801" y="2021260"/>
            <a:ext cx="9728412" cy="31536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None/>
            </a:pPr>
            <a:r>
              <a:rPr lang="cs-CZ" sz="2400" spc="-1" dirty="0">
                <a:latin typeface="Calibri" panose="020F0502020204030204" pitchFamily="34" charset="0"/>
                <a:cs typeface="Calibri" panose="020F0502020204030204" pitchFamily="34" charset="0"/>
              </a:rPr>
              <a:t>Vedení školy: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None/>
            </a:pPr>
            <a:r>
              <a:rPr lang="cs-CZ" sz="2000" b="1" spc="-1" dirty="0">
                <a:latin typeface="Calibri" panose="020F0502020204030204" pitchFamily="34" charset="0"/>
                <a:cs typeface="Calibri" panose="020F0502020204030204" pitchFamily="34" charset="0"/>
              </a:rPr>
              <a:t>Ředitelka školy					Ing. Darina Doškářová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None/>
            </a:pPr>
            <a:r>
              <a:rPr lang="cs-CZ" sz="2000" b="1" spc="-1" dirty="0">
                <a:latin typeface="Calibri" panose="020F0502020204030204" pitchFamily="34" charset="0"/>
                <a:cs typeface="Calibri" panose="020F0502020204030204" pitchFamily="34" charset="0"/>
              </a:rPr>
              <a:t>Zástupkyně ŘŠ a výchovná poradkyně		Ing. Bc. Jana Stanková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cs-CZ" sz="2400" spc="-1" dirty="0">
                <a:latin typeface="Calibri" panose="020F0502020204030204" pitchFamily="34" charset="0"/>
                <a:cs typeface="Calibri" panose="020F0502020204030204" pitchFamily="34" charset="0"/>
              </a:rPr>
              <a:t>Další členové: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cs-CZ" sz="2000" b="1" spc="-1" dirty="0">
                <a:latin typeface="Calibri" panose="020F0502020204030204" pitchFamily="34" charset="0"/>
                <a:cs typeface="Calibri" panose="020F0502020204030204" pitchFamily="34" charset="0"/>
              </a:rPr>
              <a:t>Metodik prevence:				Ing. Markéta Mikešová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cs-CZ" sz="2000" b="1" spc="-1" dirty="0">
                <a:latin typeface="Calibri" panose="020F0502020204030204" pitchFamily="34" charset="0"/>
                <a:cs typeface="Calibri" panose="020F0502020204030204" pitchFamily="34" charset="0"/>
              </a:rPr>
              <a:t>Správce ICT		</a:t>
            </a:r>
            <a:r>
              <a:rPr lang="cs-CZ" sz="2000" spc="-1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cs-CZ" sz="2000" b="1" spc="-1" dirty="0">
                <a:latin typeface="Calibri" panose="020F0502020204030204" pitchFamily="34" charset="0"/>
                <a:cs typeface="Calibri" panose="020F0502020204030204" pitchFamily="34" charset="0"/>
              </a:rPr>
              <a:t>Aleš Skalický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54F7B6B-5204-0273-245C-01920912F5EC}"/>
              </a:ext>
            </a:extLst>
          </p:cNvPr>
          <p:cNvSpPr txBox="1">
            <a:spLocks/>
          </p:cNvSpPr>
          <p:nvPr/>
        </p:nvSpPr>
        <p:spPr>
          <a:xfrm>
            <a:off x="1066800" y="512064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Preventivní TÝM ŠKOLY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Grafický objekt 16" descr="Poslat">
            <a:extLst>
              <a:ext uri="{FF2B5EF4-FFF2-40B4-BE49-F238E27FC236}">
                <a16:creationId xmlns:a16="http://schemas.microsoft.com/office/drawing/2014/main" id="{FBCA24D0-9B72-4593-49FD-859539C75F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0441" y="13598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56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98B20CDE-F18D-605C-DB63-891DA111A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9908" flipH="1">
            <a:off x="-4911948" y="4043950"/>
            <a:ext cx="19164183" cy="10756780"/>
          </a:xfrm>
          <a:prstGeom prst="rect">
            <a:avLst/>
          </a:prstGeom>
        </p:spPr>
      </p:pic>
      <p:sp>
        <p:nvSpPr>
          <p:cNvPr id="10" name="Podnadpis 2">
            <a:extLst>
              <a:ext uri="{FF2B5EF4-FFF2-40B4-BE49-F238E27FC236}">
                <a16:creationId xmlns:a16="http://schemas.microsoft.com/office/drawing/2014/main" id="{522854DD-7B55-572C-B616-05CE23A5D670}"/>
              </a:ext>
            </a:extLst>
          </p:cNvPr>
          <p:cNvSpPr txBox="1">
            <a:spLocks/>
          </p:cNvSpPr>
          <p:nvPr/>
        </p:nvSpPr>
        <p:spPr>
          <a:xfrm>
            <a:off x="1066801" y="2021261"/>
            <a:ext cx="9728412" cy="3702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005138">
              <a:lnSpc>
                <a:spcPct val="20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lang="cs-CZ" sz="1800" b="1" spc="-1" dirty="0">
                <a:latin typeface="Calibri" panose="020F0502020204030204" pitchFamily="34" charset="0"/>
                <a:cs typeface="Calibri" panose="020F0502020204030204" pitchFamily="34" charset="0"/>
              </a:rPr>
              <a:t>Hospodářka 	</a:t>
            </a:r>
            <a:r>
              <a:rPr lang="cs-CZ" sz="1800" spc="-1" dirty="0">
                <a:latin typeface="Calibri" panose="020F0502020204030204" pitchFamily="34" charset="0"/>
                <a:cs typeface="Calibri" panose="020F0502020204030204" pitchFamily="34" charset="0"/>
              </a:rPr>
              <a:t>321 622 397, 731 108 986	hospodarka@ssmg.cz  </a:t>
            </a:r>
          </a:p>
          <a:p>
            <a:pPr marL="0" indent="0" defTabSz="2735263">
              <a:lnSpc>
                <a:spcPct val="20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lang="cs-CZ" sz="1800" b="1" spc="-1" dirty="0">
                <a:latin typeface="Calibri" panose="020F0502020204030204" pitchFamily="34" charset="0"/>
                <a:cs typeface="Calibri" panose="020F0502020204030204" pitchFamily="34" charset="0"/>
              </a:rPr>
              <a:t>Ředitelka školy	    </a:t>
            </a:r>
            <a:r>
              <a:rPr lang="cs-CZ" sz="1800" spc="-1" dirty="0">
                <a:latin typeface="Calibri" panose="020F0502020204030204" pitchFamily="34" charset="0"/>
                <a:cs typeface="Calibri" panose="020F0502020204030204" pitchFamily="34" charset="0"/>
              </a:rPr>
              <a:t>731 558 941	         reditelna@ssmg.cz</a:t>
            </a:r>
          </a:p>
          <a:p>
            <a:pPr marL="0" indent="0" defTabSz="2735263">
              <a:lnSpc>
                <a:spcPct val="200000"/>
              </a:lnSpc>
              <a:spcBef>
                <a:spcPts val="0"/>
              </a:spcBef>
              <a:buClr>
                <a:srgbClr val="000000"/>
              </a:buClr>
              <a:buNone/>
            </a:pPr>
            <a:r>
              <a:rPr lang="cs-CZ" sz="1800" b="1" spc="-1" dirty="0">
                <a:latin typeface="Calibri" panose="020F0502020204030204" pitchFamily="34" charset="0"/>
                <a:cs typeface="Calibri" panose="020F0502020204030204" pitchFamily="34" charset="0"/>
              </a:rPr>
              <a:t>Zástupkyně ředitelky	    </a:t>
            </a:r>
            <a:r>
              <a:rPr lang="cs-CZ" sz="1800" spc="-1" dirty="0">
                <a:latin typeface="Calibri" panose="020F0502020204030204" pitchFamily="34" charset="0"/>
                <a:cs typeface="Calibri" panose="020F0502020204030204" pitchFamily="34" charset="0"/>
              </a:rPr>
              <a:t>608 948 784	         stankova@ssmg.cz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cs-CZ" sz="1800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2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cs-CZ" sz="1800" spc="-1" dirty="0">
                <a:latin typeface="Calibri" panose="020F0502020204030204" pitchFamily="34" charset="0"/>
                <a:cs typeface="Calibri" panose="020F0502020204030204" pitchFamily="34" charset="0"/>
              </a:rPr>
              <a:t>Třídní učitelé: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cs-CZ" sz="1800" b="1" spc="-1" dirty="0">
                <a:latin typeface="Calibri" panose="020F0502020204030204" pitchFamily="34" charset="0"/>
                <a:cs typeface="Calibri" panose="020F0502020204030204" pitchFamily="34" charset="0"/>
              </a:rPr>
              <a:t>Ing. Markéta Mikešová</a:t>
            </a:r>
            <a:r>
              <a:rPr lang="cs-CZ" sz="1800" spc="-1" dirty="0">
                <a:latin typeface="Calibri" panose="020F0502020204030204" pitchFamily="34" charset="0"/>
                <a:cs typeface="Calibri" panose="020F0502020204030204" pitchFamily="34" charset="0"/>
              </a:rPr>
              <a:t>	mikesova@ssmg.cz		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cs-CZ" sz="1800" b="1" spc="-1" dirty="0">
                <a:latin typeface="Calibri" panose="020F0502020204030204" pitchFamily="34" charset="0"/>
                <a:cs typeface="Calibri" panose="020F0502020204030204" pitchFamily="34" charset="0"/>
              </a:rPr>
              <a:t>Ing. Ivana Turinská   	</a:t>
            </a:r>
            <a:r>
              <a:rPr lang="cs-CZ" sz="1800" spc="-1" dirty="0">
                <a:latin typeface="Calibri" panose="020F0502020204030204" pitchFamily="34" charset="0"/>
                <a:cs typeface="Calibri" panose="020F0502020204030204" pitchFamily="34" charset="0"/>
              </a:rPr>
              <a:t>turinska@ssmg.cz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54F7B6B-5204-0273-245C-01920912F5EC}"/>
              </a:ext>
            </a:extLst>
          </p:cNvPr>
          <p:cNvSpPr txBox="1">
            <a:spLocks/>
          </p:cNvSpPr>
          <p:nvPr/>
        </p:nvSpPr>
        <p:spPr>
          <a:xfrm>
            <a:off x="1066800" y="512064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kontakty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fický objekt 10" descr="Sluchátko">
            <a:extLst>
              <a:ext uri="{FF2B5EF4-FFF2-40B4-BE49-F238E27FC236}">
                <a16:creationId xmlns:a16="http://schemas.microsoft.com/office/drawing/2014/main" id="{208602D6-335C-E12D-FAA7-F3151FC490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8193" y="1515156"/>
            <a:ext cx="654333" cy="654333"/>
          </a:xfrm>
          <a:prstGeom prst="rect">
            <a:avLst/>
          </a:prstGeom>
        </p:spPr>
      </p:pic>
      <p:pic>
        <p:nvPicPr>
          <p:cNvPr id="15" name="Grafický objekt 14" descr="Obálka">
            <a:extLst>
              <a:ext uri="{FF2B5EF4-FFF2-40B4-BE49-F238E27FC236}">
                <a16:creationId xmlns:a16="http://schemas.microsoft.com/office/drawing/2014/main" id="{73CEAFDF-FA93-4F40-8829-175432EAC2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2253" y="1515156"/>
            <a:ext cx="709934" cy="709934"/>
          </a:xfrm>
          <a:prstGeom prst="rect">
            <a:avLst/>
          </a:prstGeom>
        </p:spPr>
      </p:pic>
      <p:pic>
        <p:nvPicPr>
          <p:cNvPr id="17" name="Grafický objekt 16" descr="Poslat">
            <a:extLst>
              <a:ext uri="{FF2B5EF4-FFF2-40B4-BE49-F238E27FC236}">
                <a16:creationId xmlns:a16="http://schemas.microsoft.com/office/drawing/2014/main" id="{FBCA24D0-9B72-4593-49FD-859539C75F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1206" y="4044571"/>
            <a:ext cx="757873" cy="7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3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E51E2D98-B1F6-29AF-C26B-92CB5CC38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374" y="5461212"/>
            <a:ext cx="1396787" cy="139678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F426CD-9751-7F8F-58A7-B096F82D3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4725A970-17F3-BAF9-CE9B-18B8612A98D2}"/>
              </a:ext>
            </a:extLst>
          </p:cNvPr>
          <p:cNvSpPr txBox="1">
            <a:spLocks/>
          </p:cNvSpPr>
          <p:nvPr/>
        </p:nvSpPr>
        <p:spPr>
          <a:xfrm>
            <a:off x="513080" y="2263112"/>
            <a:ext cx="11165840" cy="2103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cs-CZ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Děkujeme za pozornost a těšíme se na spolupráci!</a:t>
            </a:r>
          </a:p>
        </p:txBody>
      </p:sp>
    </p:spTree>
    <p:extLst>
      <p:ext uri="{BB962C8B-B14F-4D97-AF65-F5344CB8AC3E}">
        <p14:creationId xmlns:p14="http://schemas.microsoft.com/office/powerpoint/2010/main" val="1676611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Barevnost, Grafika, vektorová grafika, umění&#10;&#10;Popis byl vytvořen automaticky">
            <a:extLst>
              <a:ext uri="{FF2B5EF4-FFF2-40B4-BE49-F238E27FC236}">
                <a16:creationId xmlns:a16="http://schemas.microsoft.com/office/drawing/2014/main" id="{C0649878-211E-CFCC-7363-BFF26DE6E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486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4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koncepce školy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ADFD69A9-2447-1F8F-92F5-3C510BFA3E9C}"/>
              </a:ext>
            </a:extLst>
          </p:cNvPr>
          <p:cNvSpPr/>
          <p:nvPr/>
        </p:nvSpPr>
        <p:spPr>
          <a:xfrm>
            <a:off x="6316234" y="3932105"/>
            <a:ext cx="3693693" cy="190830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Spolupráce</a:t>
            </a: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F024FA6F-ACAC-FC2B-6ED1-4AA68579D504}"/>
              </a:ext>
            </a:extLst>
          </p:cNvPr>
          <p:cNvSpPr/>
          <p:nvPr/>
        </p:nvSpPr>
        <p:spPr>
          <a:xfrm>
            <a:off x="6316234" y="1805324"/>
            <a:ext cx="3693693" cy="190830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Vytrvalost</a:t>
            </a: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9D5EE322-5AA5-E8AC-1C5B-EF43AD5F7483}"/>
              </a:ext>
            </a:extLst>
          </p:cNvPr>
          <p:cNvSpPr/>
          <p:nvPr/>
        </p:nvSpPr>
        <p:spPr>
          <a:xfrm>
            <a:off x="1929337" y="3932105"/>
            <a:ext cx="3693693" cy="190830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Jedinečnost</a:t>
            </a:r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E1195501-108E-5352-E7C0-8E32E28D5AD7}"/>
              </a:ext>
            </a:extLst>
          </p:cNvPr>
          <p:cNvSpPr/>
          <p:nvPr/>
        </p:nvSpPr>
        <p:spPr>
          <a:xfrm>
            <a:off x="1929338" y="1805325"/>
            <a:ext cx="3693693" cy="1908303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Zodpovědnost</a:t>
            </a:r>
          </a:p>
        </p:txBody>
      </p:sp>
      <p:pic>
        <p:nvPicPr>
          <p:cNvPr id="3" name="Grafický objekt 2" descr="Kompas na mapě se souvislou výplní">
            <a:extLst>
              <a:ext uri="{FF2B5EF4-FFF2-40B4-BE49-F238E27FC236}">
                <a16:creationId xmlns:a16="http://schemas.microsoft.com/office/drawing/2014/main" id="{08E9B5AE-2052-8BEC-40B7-93308B9FB2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0757" y="2226600"/>
            <a:ext cx="3221610" cy="322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0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57707A06-8BB7-4CD2-4B36-7688D36E8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0165" flipH="1">
            <a:off x="-7058949" y="-4663342"/>
            <a:ext cx="11703434" cy="6569091"/>
          </a:xfrm>
          <a:prstGeom prst="rect">
            <a:avLst/>
          </a:prstGeom>
        </p:spPr>
      </p:pic>
      <p:pic>
        <p:nvPicPr>
          <p:cNvPr id="4" name="Obrázek 3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13440993-A7E4-0FE9-DC70-C0348F085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8791" flipH="1">
            <a:off x="772143" y="5634418"/>
            <a:ext cx="12725718" cy="7142894"/>
          </a:xfrm>
          <a:prstGeom prst="rect">
            <a:avLst/>
          </a:prstGeom>
        </p:spPr>
      </p:pic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BD4BD4FA-0377-1942-252F-FEE7E50E0BCB}"/>
              </a:ext>
            </a:extLst>
          </p:cNvPr>
          <p:cNvSpPr/>
          <p:nvPr/>
        </p:nvSpPr>
        <p:spPr>
          <a:xfrm>
            <a:off x="9977074" y="356886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9" name="Grafický objekt 8" descr="Promoční čepice">
            <a:extLst>
              <a:ext uri="{FF2B5EF4-FFF2-40B4-BE49-F238E27FC236}">
                <a16:creationId xmlns:a16="http://schemas.microsoft.com/office/drawing/2014/main" id="{DBA3B7DF-4156-B043-1A2B-1C0F7A2BF4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7733" y="593106"/>
            <a:ext cx="914400" cy="914400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4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Sdružení rodičů a přátel školy</a:t>
            </a: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24C068B8-FB75-CC23-09DD-479720E46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8123"/>
            <a:ext cx="9906000" cy="4050792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sz="35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Příspěvek 3000 Kč za 4 roky nebo 800 Kč každý rok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sz="3000" b="1" dirty="0">
                <a:latin typeface="Calibri" panose="020F0502020204030204" pitchFamily="34" charset="0"/>
                <a:cs typeface="Calibri" panose="020F0502020204030204" pitchFamily="34" charset="0"/>
              </a:rPr>
              <a:t>Částku uhradí rodič na č. účtu: </a:t>
            </a:r>
            <a:r>
              <a:rPr lang="cs-CZ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505 004 584/0600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sz="3000" b="1" dirty="0">
                <a:latin typeface="Calibri" panose="020F0502020204030204" pitchFamily="34" charset="0"/>
                <a:cs typeface="Calibri" panose="020F0502020204030204" pitchFamily="34" charset="0"/>
              </a:rPr>
              <a:t>Na pořízení učebních pomůcek (hlavně PC), licence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sz="3000" b="1" dirty="0">
                <a:latin typeface="Calibri" panose="020F0502020204030204" pitchFamily="34" charset="0"/>
                <a:cs typeface="Calibri" panose="020F0502020204030204" pitchFamily="34" charset="0"/>
              </a:rPr>
              <a:t>Knihy do knihovny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sz="3000" b="1" dirty="0">
                <a:latin typeface="Calibri" panose="020F0502020204030204" pitchFamily="34" charset="0"/>
                <a:cs typeface="Calibri" panose="020F0502020204030204" pitchFamily="34" charset="0"/>
              </a:rPr>
              <a:t>Příspěvek na besedy a preventivní programy pro žáky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sz="3000" b="1" dirty="0">
                <a:latin typeface="Calibri" panose="020F0502020204030204" pitchFamily="34" charset="0"/>
                <a:cs typeface="Calibri" panose="020F0502020204030204" pitchFamily="34" charset="0"/>
              </a:rPr>
              <a:t>Na odměny za dobré umístění v soutěžích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sz="3000" b="1" dirty="0">
                <a:latin typeface="Calibri" panose="020F0502020204030204" pitchFamily="34" charset="0"/>
                <a:cs typeface="Calibri" panose="020F0502020204030204" pitchFamily="34" charset="0"/>
              </a:rPr>
              <a:t>Příspěvek maturantům</a:t>
            </a:r>
          </a:p>
        </p:txBody>
      </p:sp>
    </p:spTree>
    <p:extLst>
      <p:ext uri="{BB962C8B-B14F-4D97-AF65-F5344CB8AC3E}">
        <p14:creationId xmlns:p14="http://schemas.microsoft.com/office/powerpoint/2010/main" val="4135454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41E9EBC9-8397-10AC-F05A-DD0836A11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2288" y="3967566"/>
            <a:ext cx="12667403" cy="7110163"/>
          </a:xfrm>
          <a:prstGeom prst="rect">
            <a:avLst/>
          </a:prstGeom>
        </p:spPr>
      </p:pic>
      <p:pic>
        <p:nvPicPr>
          <p:cNvPr id="15" name="Obrázek 14" descr="Obsah obrázku květina, hvězda, origami&#10;&#10;Popis byl vytvořen automaticky">
            <a:extLst>
              <a:ext uri="{FF2B5EF4-FFF2-40B4-BE49-F238E27FC236}">
                <a16:creationId xmlns:a16="http://schemas.microsoft.com/office/drawing/2014/main" id="{11ED3F0E-D74F-2D46-B072-D4C1F4CB5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22"/>
          <a:stretch/>
        </p:blipFill>
        <p:spPr>
          <a:xfrm rot="16919297">
            <a:off x="4332034" y="4540107"/>
            <a:ext cx="1378782" cy="1571350"/>
          </a:xfrm>
          <a:prstGeom prst="rect">
            <a:avLst/>
          </a:prstGeom>
        </p:spPr>
      </p:pic>
      <p:pic>
        <p:nvPicPr>
          <p:cNvPr id="10" name="Obrázek 9" descr="Obsah obrázku květina, hvězda, origami&#10;&#10;Popis byl vytvořen automaticky">
            <a:extLst>
              <a:ext uri="{FF2B5EF4-FFF2-40B4-BE49-F238E27FC236}">
                <a16:creationId xmlns:a16="http://schemas.microsoft.com/office/drawing/2014/main" id="{7EA92A1C-A4D3-ADC9-4200-84CECD038F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22"/>
          <a:stretch/>
        </p:blipFill>
        <p:spPr>
          <a:xfrm>
            <a:off x="49831" y="4694236"/>
            <a:ext cx="2033937" cy="2318008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4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Třídní učitelé</a:t>
            </a: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8135C1C-04B6-EA94-87F4-2C6DBDD35F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784172"/>
              </p:ext>
            </p:extLst>
          </p:nvPr>
        </p:nvGraphicFramePr>
        <p:xfrm>
          <a:off x="1066800" y="1726547"/>
          <a:ext cx="990600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Vývojový diagram: spojnice 1">
            <a:extLst>
              <a:ext uri="{FF2B5EF4-FFF2-40B4-BE49-F238E27FC236}">
                <a16:creationId xmlns:a16="http://schemas.microsoft.com/office/drawing/2014/main" id="{88DD8177-FD03-93A7-C089-1F6BD7527401}"/>
              </a:ext>
            </a:extLst>
          </p:cNvPr>
          <p:cNvSpPr/>
          <p:nvPr/>
        </p:nvSpPr>
        <p:spPr>
          <a:xfrm>
            <a:off x="2427713" y="4212517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1.S</a:t>
            </a:r>
          </a:p>
        </p:txBody>
      </p:sp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BD4BD4FA-0377-1942-252F-FEE7E50E0BCB}"/>
              </a:ext>
            </a:extLst>
          </p:cNvPr>
          <p:cNvSpPr/>
          <p:nvPr/>
        </p:nvSpPr>
        <p:spPr>
          <a:xfrm>
            <a:off x="2427713" y="1932156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1.E</a:t>
            </a:r>
          </a:p>
        </p:txBody>
      </p:sp>
      <p:pic>
        <p:nvPicPr>
          <p:cNvPr id="11" name="Obrázek 10" descr="Obsah obrázku květina, hvězda, origami&#10;&#10;Popis byl vytvořen automaticky">
            <a:extLst>
              <a:ext uri="{FF2B5EF4-FFF2-40B4-BE49-F238E27FC236}">
                <a16:creationId xmlns:a16="http://schemas.microsoft.com/office/drawing/2014/main" id="{4A0C8546-CC14-AAEA-01BE-15333321AA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22"/>
          <a:stretch/>
        </p:blipFill>
        <p:spPr>
          <a:xfrm>
            <a:off x="9938898" y="324905"/>
            <a:ext cx="2033937" cy="2318008"/>
          </a:xfrm>
          <a:prstGeom prst="rect">
            <a:avLst/>
          </a:prstGeom>
        </p:spPr>
      </p:pic>
      <p:pic>
        <p:nvPicPr>
          <p:cNvPr id="12" name="Obrázek 11" descr="Obsah obrázku květina, hvězda, origami&#10;&#10;Popis byl vytvořen automaticky">
            <a:extLst>
              <a:ext uri="{FF2B5EF4-FFF2-40B4-BE49-F238E27FC236}">
                <a16:creationId xmlns:a16="http://schemas.microsoft.com/office/drawing/2014/main" id="{53FB655F-9916-D332-54B0-8CEA26BB82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22"/>
          <a:stretch/>
        </p:blipFill>
        <p:spPr>
          <a:xfrm rot="4574438">
            <a:off x="8405152" y="198680"/>
            <a:ext cx="1378782" cy="1571350"/>
          </a:xfrm>
          <a:prstGeom prst="rect">
            <a:avLst/>
          </a:prstGeom>
        </p:spPr>
      </p:pic>
      <p:pic>
        <p:nvPicPr>
          <p:cNvPr id="13" name="Obrázek 12" descr="Obsah obrázku květina, hvězda, origami&#10;&#10;Popis byl vytvořen automaticky">
            <a:extLst>
              <a:ext uri="{FF2B5EF4-FFF2-40B4-BE49-F238E27FC236}">
                <a16:creationId xmlns:a16="http://schemas.microsoft.com/office/drawing/2014/main" id="{5BA353B8-42DA-0718-08B6-897E54B1D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22"/>
          <a:stretch/>
        </p:blipFill>
        <p:spPr>
          <a:xfrm rot="7948679">
            <a:off x="10617584" y="1587522"/>
            <a:ext cx="1479377" cy="1685995"/>
          </a:xfrm>
          <a:prstGeom prst="rect">
            <a:avLst/>
          </a:prstGeom>
        </p:spPr>
      </p:pic>
      <p:pic>
        <p:nvPicPr>
          <p:cNvPr id="14" name="Obrázek 13" descr="Obsah obrázku květina, hvězda, origami&#10;&#10;Popis byl vytvořen automaticky">
            <a:extLst>
              <a:ext uri="{FF2B5EF4-FFF2-40B4-BE49-F238E27FC236}">
                <a16:creationId xmlns:a16="http://schemas.microsoft.com/office/drawing/2014/main" id="{D88CBDB8-34FB-7AF0-BD07-BD9EA8390C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22"/>
          <a:stretch/>
        </p:blipFill>
        <p:spPr>
          <a:xfrm rot="1958196">
            <a:off x="1556236" y="5153680"/>
            <a:ext cx="1378782" cy="1571350"/>
          </a:xfrm>
          <a:prstGeom prst="rect">
            <a:avLst/>
          </a:prstGeom>
        </p:spPr>
      </p:pic>
      <p:pic>
        <p:nvPicPr>
          <p:cNvPr id="16" name="Obrázek 15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1D7FD777-15C4-52CC-6A4F-4F353D85D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0165" flipH="1">
            <a:off x="-7058949" y="-4663342"/>
            <a:ext cx="11703434" cy="656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88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Barevnost, Grafika, grafický design, obraz&#10;&#10;Popis byl vytvořen automaticky">
            <a:extLst>
              <a:ext uri="{FF2B5EF4-FFF2-40B4-BE49-F238E27FC236}">
                <a16:creationId xmlns:a16="http://schemas.microsoft.com/office/drawing/2014/main" id="{5BA855F4-44C4-5E34-689D-C9BD60B41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7526006E-9915-2147-7830-F2BF25A470B6}"/>
              </a:ext>
            </a:extLst>
          </p:cNvPr>
          <p:cNvSpPr/>
          <p:nvPr/>
        </p:nvSpPr>
        <p:spPr>
          <a:xfrm>
            <a:off x="1371599" y="2392001"/>
            <a:ext cx="4639734" cy="32935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cs-CZ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ISIC karta (350 Kč)</a:t>
            </a:r>
          </a:p>
          <a:p>
            <a:pPr>
              <a:spcBef>
                <a:spcPts val="1200"/>
              </a:spcBef>
            </a:pPr>
            <a:r>
              <a:rPr lang="cs-CZ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Záloha na klíček (100 Kč) </a:t>
            </a:r>
          </a:p>
          <a:p>
            <a:pPr>
              <a:spcBef>
                <a:spcPts val="1200"/>
              </a:spcBef>
            </a:pPr>
            <a:r>
              <a:rPr lang="cs-CZ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Záloha na čip – obědy (150 Kč)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C7B8BFB7-3CCA-42CD-7553-1AA7FC4EB01E}"/>
              </a:ext>
            </a:extLst>
          </p:cNvPr>
          <p:cNvSpPr/>
          <p:nvPr/>
        </p:nvSpPr>
        <p:spPr>
          <a:xfrm>
            <a:off x="7013597" y="2392001"/>
            <a:ext cx="4639734" cy="329353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cs-CZ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Každý student musí mít boty na přezutí</a:t>
            </a:r>
          </a:p>
          <a:p>
            <a:pPr>
              <a:spcAft>
                <a:spcPts val="1200"/>
              </a:spcAft>
            </a:pPr>
            <a:r>
              <a:rPr lang="cs-CZ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Každý student má svou skříňku</a:t>
            </a:r>
          </a:p>
        </p:txBody>
      </p:sp>
      <p:sp>
        <p:nvSpPr>
          <p:cNvPr id="22" name="Vývojový diagram: spojnice 21">
            <a:extLst>
              <a:ext uri="{FF2B5EF4-FFF2-40B4-BE49-F238E27FC236}">
                <a16:creationId xmlns:a16="http://schemas.microsoft.com/office/drawing/2014/main" id="{2344069D-66A2-61C4-EDA4-005476EB93CD}"/>
              </a:ext>
            </a:extLst>
          </p:cNvPr>
          <p:cNvSpPr/>
          <p:nvPr/>
        </p:nvSpPr>
        <p:spPr>
          <a:xfrm>
            <a:off x="6351066" y="1506642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BD4BD4FA-0377-1942-252F-FEE7E50E0BCB}"/>
              </a:ext>
            </a:extLst>
          </p:cNvPr>
          <p:cNvSpPr/>
          <p:nvPr/>
        </p:nvSpPr>
        <p:spPr>
          <a:xfrm>
            <a:off x="739449" y="1506642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4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Zázemí školy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Grafický objekt 17" descr="Siréna">
            <a:extLst>
              <a:ext uri="{FF2B5EF4-FFF2-40B4-BE49-F238E27FC236}">
                <a16:creationId xmlns:a16="http://schemas.microsoft.com/office/drawing/2014/main" id="{E785D4D9-1E5F-E118-1228-CF4399E031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396" y="1742862"/>
            <a:ext cx="914400" cy="914400"/>
          </a:xfrm>
          <a:prstGeom prst="rect">
            <a:avLst/>
          </a:prstGeom>
        </p:spPr>
      </p:pic>
      <p:pic>
        <p:nvPicPr>
          <p:cNvPr id="21" name="Grafický objekt 20" descr="Uzamknout">
            <a:extLst>
              <a:ext uri="{FF2B5EF4-FFF2-40B4-BE49-F238E27FC236}">
                <a16:creationId xmlns:a16="http://schemas.microsoft.com/office/drawing/2014/main" id="{633F376C-556B-001F-B217-A09F362147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7922" y="17428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8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Barevnost, Grafika, grafický design, obraz&#10;&#10;Popis byl vytvořen automaticky">
            <a:extLst>
              <a:ext uri="{FF2B5EF4-FFF2-40B4-BE49-F238E27FC236}">
                <a16:creationId xmlns:a16="http://schemas.microsoft.com/office/drawing/2014/main" id="{D5D63FDF-5EB3-521A-E5BE-E05DA77B7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C7B8BFB7-3CCA-42CD-7553-1AA7FC4EB01E}"/>
              </a:ext>
            </a:extLst>
          </p:cNvPr>
          <p:cNvSpPr/>
          <p:nvPr/>
        </p:nvSpPr>
        <p:spPr>
          <a:xfrm>
            <a:off x="1156446" y="2008123"/>
            <a:ext cx="7940419" cy="32237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Začátek výuky		07:55 h </a:t>
            </a:r>
          </a:p>
          <a:p>
            <a:endParaRPr lang="cs-CZ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Konec výuky 		nejpozději 15:35 h</a:t>
            </a:r>
          </a:p>
          <a:p>
            <a:endParaRPr lang="cs-CZ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Kratší výuka			pátek</a:t>
            </a:r>
            <a:endParaRPr lang="cs-CZ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BD4BD4FA-0377-1942-252F-FEE7E50E0BCB}"/>
              </a:ext>
            </a:extLst>
          </p:cNvPr>
          <p:cNvSpPr/>
          <p:nvPr/>
        </p:nvSpPr>
        <p:spPr>
          <a:xfrm>
            <a:off x="8015642" y="1121991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9" name="Grafický objekt 8" descr="Promoční čepice">
            <a:extLst>
              <a:ext uri="{FF2B5EF4-FFF2-40B4-BE49-F238E27FC236}">
                <a16:creationId xmlns:a16="http://schemas.microsoft.com/office/drawing/2014/main" id="{DBA3B7DF-4156-B043-1A2B-1C0F7A2BF4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0282" y="1358211"/>
            <a:ext cx="914400" cy="914400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4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Režim dne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700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Barevnost, Grafika, grafický design, obraz&#10;&#10;Popis byl vytvořen automaticky">
            <a:extLst>
              <a:ext uri="{FF2B5EF4-FFF2-40B4-BE49-F238E27FC236}">
                <a16:creationId xmlns:a16="http://schemas.microsoft.com/office/drawing/2014/main" id="{D55169F2-2F5B-2F6C-813E-CFC05ED47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C7B8BFB7-3CCA-42CD-7553-1AA7FC4EB01E}"/>
              </a:ext>
            </a:extLst>
          </p:cNvPr>
          <p:cNvSpPr/>
          <p:nvPr/>
        </p:nvSpPr>
        <p:spPr>
          <a:xfrm>
            <a:off x="1066800" y="1727200"/>
            <a:ext cx="7700128" cy="46924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Polední pauza je po 4., 5.  nebo 6. hodině.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Obědy jsou ve vlastní jídelně  </a:t>
            </a:r>
          </a:p>
          <a:p>
            <a:pPr algn="just">
              <a:spcAft>
                <a:spcPts val="1200"/>
              </a:spcAft>
            </a:pPr>
            <a:r>
              <a:rPr lang="pl-PL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(45 Kč, platba předem).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www.strava.cz</a:t>
            </a:r>
            <a:r>
              <a:rPr lang="pl-PL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bude upřesněno</a:t>
            </a:r>
          </a:p>
          <a:p>
            <a:pPr marL="457200" indent="-45720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l-PL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Opuštění areálu školy na základě souhlasu zákonných zástupců.</a:t>
            </a:r>
          </a:p>
        </p:txBody>
      </p:sp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BD4BD4FA-0377-1942-252F-FEE7E50E0BCB}"/>
              </a:ext>
            </a:extLst>
          </p:cNvPr>
          <p:cNvSpPr/>
          <p:nvPr/>
        </p:nvSpPr>
        <p:spPr>
          <a:xfrm>
            <a:off x="8223944" y="1059487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4"/>
            <a:ext cx="9889067" cy="1496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stravování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rafický objekt 3" descr="Hamburger s nápojem se souvislou výplní">
            <a:extLst>
              <a:ext uri="{FF2B5EF4-FFF2-40B4-BE49-F238E27FC236}">
                <a16:creationId xmlns:a16="http://schemas.microsoft.com/office/drawing/2014/main" id="{603933E2-A31B-A8A6-7973-609D7C79F3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4771" y="129570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55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ývojový diagram: spojnice 2">
            <a:extLst>
              <a:ext uri="{FF2B5EF4-FFF2-40B4-BE49-F238E27FC236}">
                <a16:creationId xmlns:a16="http://schemas.microsoft.com/office/drawing/2014/main" id="{BD4BD4FA-0377-1942-252F-FEE7E50E0BCB}"/>
              </a:ext>
            </a:extLst>
          </p:cNvPr>
          <p:cNvSpPr/>
          <p:nvPr/>
        </p:nvSpPr>
        <p:spPr>
          <a:xfrm>
            <a:off x="9977074" y="356886"/>
            <a:ext cx="1503680" cy="1386840"/>
          </a:xfrm>
          <a:prstGeom prst="flowChartConnector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9" name="Grafický objekt 8" descr="Promoční čepice">
            <a:extLst>
              <a:ext uri="{FF2B5EF4-FFF2-40B4-BE49-F238E27FC236}">
                <a16:creationId xmlns:a16="http://schemas.microsoft.com/office/drawing/2014/main" id="{DBA3B7DF-4156-B043-1A2B-1C0F7A2BF4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227733" y="593106"/>
            <a:ext cx="914400" cy="914400"/>
          </a:xfrm>
          <a:prstGeom prst="rect">
            <a:avLst/>
          </a:prstGeom>
        </p:spPr>
      </p:pic>
      <p:sp>
        <p:nvSpPr>
          <p:cNvPr id="23" name="Nadpis 1">
            <a:extLst>
              <a:ext uri="{FF2B5EF4-FFF2-40B4-BE49-F238E27FC236}">
                <a16:creationId xmlns:a16="http://schemas.microsoft.com/office/drawing/2014/main" id="{90FD0C1B-EB13-189D-B14E-368DB945E670}"/>
              </a:ext>
            </a:extLst>
          </p:cNvPr>
          <p:cNvSpPr txBox="1">
            <a:spLocks/>
          </p:cNvSpPr>
          <p:nvPr/>
        </p:nvSpPr>
        <p:spPr>
          <a:xfrm>
            <a:off x="1066800" y="512065"/>
            <a:ext cx="9889067" cy="1231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Studijní materiály</a:t>
            </a:r>
            <a:endParaRPr lang="cs-CZ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ástupný obsah 2">
            <a:extLst>
              <a:ext uri="{FF2B5EF4-FFF2-40B4-BE49-F238E27FC236}">
                <a16:creationId xmlns:a16="http://schemas.microsoft.com/office/drawing/2014/main" id="{24C068B8-FB75-CC23-09DD-479720E46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588547"/>
            <a:ext cx="9906000" cy="447036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sz="39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4 000 Kč 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Částku uhradí rodič na č. účtu: </a:t>
            </a:r>
            <a:r>
              <a:rPr lang="cs-CZ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259 627 849/0600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tabLst>
                <a:tab pos="228600" algn="l"/>
              </a:tabLst>
            </a:pPr>
            <a:r>
              <a:rPr lang="cs-CZ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zpráva pro příjemce: Jméno žáka, třída, učebnice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"/>
              <a:tabLst>
                <a:tab pos="228600" algn="l"/>
              </a:tabLst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Odborné učebnice objednává škola</a:t>
            </a:r>
          </a:p>
        </p:txBody>
      </p:sp>
      <p:pic>
        <p:nvPicPr>
          <p:cNvPr id="2" name="Obrázek 1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47E8620C-5DBB-2A39-D6ED-EE889F7EE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6503" flipH="1">
            <a:off x="-2033161" y="4702055"/>
            <a:ext cx="14397072" cy="8081019"/>
          </a:xfrm>
          <a:prstGeom prst="rect">
            <a:avLst/>
          </a:prstGeom>
        </p:spPr>
      </p:pic>
      <p:pic>
        <p:nvPicPr>
          <p:cNvPr id="5" name="Obrázek 4" descr="Obsah obrázku umění, kreativita&#10;&#10;Popis byl vytvořen automaticky s nízkou mírou spolehlivosti">
            <a:extLst>
              <a:ext uri="{FF2B5EF4-FFF2-40B4-BE49-F238E27FC236}">
                <a16:creationId xmlns:a16="http://schemas.microsoft.com/office/drawing/2014/main" id="{9EE359A8-7C8E-02D7-1C76-C3832A8A7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5266" flipH="1">
            <a:off x="-6261668" y="2924276"/>
            <a:ext cx="12192000" cy="684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5677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Červeno-fialová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Zářivý okraj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2303</TotalTime>
  <Words>798</Words>
  <Application>Microsoft Office PowerPoint</Application>
  <PresentationFormat>Širokoúhlá obrazovka</PresentationFormat>
  <Paragraphs>143</Paragraphs>
  <Slides>24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Schoolbook</vt:lpstr>
      <vt:lpstr>Montserrat</vt:lpstr>
      <vt:lpstr>Wingdings</vt:lpstr>
      <vt:lpstr>Motiv Office</vt:lpstr>
      <vt:lpstr>Rodičovské setkání pro 1. ročníky  29. červen 2026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Marketingová komunikace</dc:title>
  <dc:creator>Alena Vlahov</dc:creator>
  <cp:lastModifiedBy>Turinská Ivana</cp:lastModifiedBy>
  <cp:revision>74</cp:revision>
  <dcterms:created xsi:type="dcterms:W3CDTF">2023-01-01T13:07:17Z</dcterms:created>
  <dcterms:modified xsi:type="dcterms:W3CDTF">2026-06-29T13:49:08Z</dcterms:modified>
</cp:coreProperties>
</file>